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Montserrat"/>
      <p:regular r:id="rId28"/>
      <p:bold r:id="rId29"/>
      <p:italic r:id="rId30"/>
      <p:boldItalic r:id="rId31"/>
    </p:embeddedFont>
    <p:embeddedFont>
      <p:font typeface="Montserrat Black"/>
      <p:bold r:id="rId32"/>
      <p:boldItalic r:id="rId33"/>
    </p:embeddedFont>
    <p:embeddedFont>
      <p:font typeface="Poppins"/>
      <p:regular r:id="rId34"/>
      <p:bold r:id="rId35"/>
      <p:italic r:id="rId36"/>
      <p:boldItalic r:id="rId37"/>
    </p:embeddedFont>
    <p:embeddedFont>
      <p:font typeface="Poppins Medium"/>
      <p:regular r:id="rId38"/>
      <p:bold r:id="rId39"/>
      <p:italic r:id="rId40"/>
      <p:boldItalic r:id="rId41"/>
    </p:embeddedFont>
    <p:embeddedFont>
      <p:font typeface="Spectral"/>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Medium-italic.fntdata"/><Relationship Id="rId20" Type="http://schemas.openxmlformats.org/officeDocument/2006/relationships/slide" Target="slides/slide15.xml"/><Relationship Id="rId42" Type="http://schemas.openxmlformats.org/officeDocument/2006/relationships/font" Target="fonts/Spectral-regular.fntdata"/><Relationship Id="rId41" Type="http://schemas.openxmlformats.org/officeDocument/2006/relationships/font" Target="fonts/PoppinsMedium-boldItalic.fntdata"/><Relationship Id="rId22" Type="http://schemas.openxmlformats.org/officeDocument/2006/relationships/slide" Target="slides/slide17.xml"/><Relationship Id="rId44" Type="http://schemas.openxmlformats.org/officeDocument/2006/relationships/font" Target="fonts/Spectral-italic.fntdata"/><Relationship Id="rId21" Type="http://schemas.openxmlformats.org/officeDocument/2006/relationships/slide" Target="slides/slide16.xml"/><Relationship Id="rId43" Type="http://schemas.openxmlformats.org/officeDocument/2006/relationships/font" Target="fonts/Spectral-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Spectral-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6.xml"/><Relationship Id="rId33" Type="http://schemas.openxmlformats.org/officeDocument/2006/relationships/font" Target="fonts/MontserratBlack-boldItalic.fntdata"/><Relationship Id="rId10" Type="http://schemas.openxmlformats.org/officeDocument/2006/relationships/slide" Target="slides/slide5.xml"/><Relationship Id="rId32" Type="http://schemas.openxmlformats.org/officeDocument/2006/relationships/font" Target="fonts/MontserratBlack-bold.fntdata"/><Relationship Id="rId13" Type="http://schemas.openxmlformats.org/officeDocument/2006/relationships/slide" Target="slides/slide8.xml"/><Relationship Id="rId35" Type="http://schemas.openxmlformats.org/officeDocument/2006/relationships/font" Target="fonts/Poppins-bold.fntdata"/><Relationship Id="rId12" Type="http://schemas.openxmlformats.org/officeDocument/2006/relationships/slide" Target="slides/slide7.xml"/><Relationship Id="rId34" Type="http://schemas.openxmlformats.org/officeDocument/2006/relationships/font" Target="fonts/Poppins-regular.fntdata"/><Relationship Id="rId15" Type="http://schemas.openxmlformats.org/officeDocument/2006/relationships/slide" Target="slides/slide10.xml"/><Relationship Id="rId37" Type="http://schemas.openxmlformats.org/officeDocument/2006/relationships/font" Target="fonts/Poppins-boldItalic.fntdata"/><Relationship Id="rId14" Type="http://schemas.openxmlformats.org/officeDocument/2006/relationships/slide" Target="slides/slide9.xml"/><Relationship Id="rId36" Type="http://schemas.openxmlformats.org/officeDocument/2006/relationships/font" Target="fonts/Poppins-italic.fntdata"/><Relationship Id="rId17" Type="http://schemas.openxmlformats.org/officeDocument/2006/relationships/slide" Target="slides/slide12.xml"/><Relationship Id="rId39" Type="http://schemas.openxmlformats.org/officeDocument/2006/relationships/font" Target="fonts/PoppinsMedium-bold.fntdata"/><Relationship Id="rId16" Type="http://schemas.openxmlformats.org/officeDocument/2006/relationships/slide" Target="slides/slide11.xml"/><Relationship Id="rId38" Type="http://schemas.openxmlformats.org/officeDocument/2006/relationships/font" Target="fonts/PoppinsMedium-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b32660e897_0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g2b32660e897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b6785e1c40_0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g2b6785e1c40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b6785e1c40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2b6785e1c40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b6785e1c40_0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2b6785e1c40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b6785e1c40_0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g2b6785e1c40_0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b1e9340db7_0_1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2b1e9340db7_0_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b6785e1c40_0_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g2b6785e1c40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b6785e1c40_0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2b6785e1c40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b6785e1c40_0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g2b6785e1c40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b6785e1c40_0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2b6785e1c40_0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eb7b54546e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g1eb7b54546e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b6785e1c40_0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2b6785e1c40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9a84b70f1d_0_305:notes"/>
          <p:cNvSpPr txBox="1"/>
          <p:nvPr>
            <p:ph idx="1" type="body"/>
          </p:nvPr>
        </p:nvSpPr>
        <p:spPr>
          <a:xfrm>
            <a:off x="685790" y="4343395"/>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6" name="Google Shape;226;g29a84b70f1d_0_305:notes"/>
          <p:cNvSpPr/>
          <p:nvPr>
            <p:ph idx="2" type="sldImg"/>
          </p:nvPr>
        </p:nvSpPr>
        <p:spPr>
          <a:xfrm>
            <a:off x="382588"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b1e9340db7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b1e9340db7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eb7b54546e_0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g1eb7b54546e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a915d02c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a915d02c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eb7b54546e_0_1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g1eb7b54546e_0_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b6785e1c4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g2b6785e1c4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b6785e1c40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g2b6785e1c40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b6785e1c40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g2b6785e1c40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b6785e1c40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g2b6785e1c40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showMasterSp="0">
  <p:cSld name="Blank">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idx="11" type="ftr"/>
          </p:nvPr>
        </p:nvSpPr>
        <p:spPr>
          <a:xfrm>
            <a:off x="781336" y="4879869"/>
            <a:ext cx="959400" cy="912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100"/>
              <a:buNone/>
              <a:defRPr b="0" i="0" sz="500">
                <a:solidFill>
                  <a:srgbClr val="7F7F7F"/>
                </a:solidFill>
                <a:latin typeface="Calibri"/>
                <a:ea typeface="Calibri"/>
                <a:cs typeface="Calibri"/>
                <a:sym typeface="Calibri"/>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2" name="Google Shape;52;p13"/>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100"/>
              <a:buNone/>
              <a:defRPr>
                <a:solidFill>
                  <a:srgbClr val="888888"/>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3" name="Google Shape;53;p13"/>
          <p:cNvSpPr txBox="1"/>
          <p:nvPr>
            <p:ph idx="12" type="sldNum"/>
          </p:nvPr>
        </p:nvSpPr>
        <p:spPr>
          <a:xfrm>
            <a:off x="8529359" y="4886332"/>
            <a:ext cx="142800" cy="111600"/>
          </a:xfrm>
          <a:prstGeom prst="rect">
            <a:avLst/>
          </a:prstGeom>
          <a:noFill/>
          <a:ln>
            <a:noFill/>
          </a:ln>
        </p:spPr>
        <p:txBody>
          <a:bodyPr anchorCtr="0" anchor="t" bIns="0" lIns="0" spcFirstLastPara="1" rIns="0" wrap="square" tIns="0">
            <a:noAutofit/>
          </a:bodyPr>
          <a:lstStyle>
            <a:lvl1pPr indent="0" lvl="0" marL="25400" marR="0" rtl="0" algn="l">
              <a:lnSpc>
                <a:spcPct val="100000"/>
              </a:lnSpc>
              <a:spcBef>
                <a:spcPts val="0"/>
              </a:spcBef>
              <a:spcAft>
                <a:spcPts val="0"/>
              </a:spcAft>
              <a:buSzPts val="600"/>
              <a:buNone/>
              <a:defRPr b="1" i="0" sz="600" u="none" cap="none" strike="noStrike">
                <a:solidFill>
                  <a:srgbClr val="FFFFFF"/>
                </a:solidFill>
                <a:latin typeface="Arial"/>
                <a:ea typeface="Arial"/>
                <a:cs typeface="Arial"/>
                <a:sym typeface="Arial"/>
              </a:defRPr>
            </a:lvl1pPr>
            <a:lvl2pPr indent="0" lvl="1" marL="25400" marR="0" rtl="0" algn="l">
              <a:lnSpc>
                <a:spcPct val="100000"/>
              </a:lnSpc>
              <a:spcBef>
                <a:spcPts val="0"/>
              </a:spcBef>
              <a:spcAft>
                <a:spcPts val="0"/>
              </a:spcAft>
              <a:buSzPts val="600"/>
              <a:buNone/>
              <a:defRPr b="1" i="0" sz="600" u="none" cap="none" strike="noStrike">
                <a:solidFill>
                  <a:srgbClr val="FFFFFF"/>
                </a:solidFill>
                <a:latin typeface="Arial"/>
                <a:ea typeface="Arial"/>
                <a:cs typeface="Arial"/>
                <a:sym typeface="Arial"/>
              </a:defRPr>
            </a:lvl2pPr>
            <a:lvl3pPr indent="0" lvl="2" marL="25400" marR="0" rtl="0" algn="l">
              <a:lnSpc>
                <a:spcPct val="100000"/>
              </a:lnSpc>
              <a:spcBef>
                <a:spcPts val="0"/>
              </a:spcBef>
              <a:spcAft>
                <a:spcPts val="0"/>
              </a:spcAft>
              <a:buSzPts val="600"/>
              <a:buNone/>
              <a:defRPr b="1" i="0" sz="600" u="none" cap="none" strike="noStrike">
                <a:solidFill>
                  <a:srgbClr val="FFFFFF"/>
                </a:solidFill>
                <a:latin typeface="Arial"/>
                <a:ea typeface="Arial"/>
                <a:cs typeface="Arial"/>
                <a:sym typeface="Arial"/>
              </a:defRPr>
            </a:lvl3pPr>
            <a:lvl4pPr indent="0" lvl="3" marL="25400" marR="0" rtl="0" algn="l">
              <a:lnSpc>
                <a:spcPct val="100000"/>
              </a:lnSpc>
              <a:spcBef>
                <a:spcPts val="0"/>
              </a:spcBef>
              <a:spcAft>
                <a:spcPts val="0"/>
              </a:spcAft>
              <a:buSzPts val="600"/>
              <a:buNone/>
              <a:defRPr b="1" i="0" sz="600" u="none" cap="none" strike="noStrike">
                <a:solidFill>
                  <a:srgbClr val="FFFFFF"/>
                </a:solidFill>
                <a:latin typeface="Arial"/>
                <a:ea typeface="Arial"/>
                <a:cs typeface="Arial"/>
                <a:sym typeface="Arial"/>
              </a:defRPr>
            </a:lvl4pPr>
            <a:lvl5pPr indent="0" lvl="4" marL="25400" marR="0" rtl="0" algn="l">
              <a:lnSpc>
                <a:spcPct val="100000"/>
              </a:lnSpc>
              <a:spcBef>
                <a:spcPts val="0"/>
              </a:spcBef>
              <a:spcAft>
                <a:spcPts val="0"/>
              </a:spcAft>
              <a:buSzPts val="600"/>
              <a:buNone/>
              <a:defRPr b="1" i="0" sz="600" u="none" cap="none" strike="noStrike">
                <a:solidFill>
                  <a:srgbClr val="FFFFFF"/>
                </a:solidFill>
                <a:latin typeface="Arial"/>
                <a:ea typeface="Arial"/>
                <a:cs typeface="Arial"/>
                <a:sym typeface="Arial"/>
              </a:defRPr>
            </a:lvl5pPr>
            <a:lvl6pPr indent="0" lvl="5" marL="25400" marR="0" rtl="0" algn="l">
              <a:lnSpc>
                <a:spcPct val="100000"/>
              </a:lnSpc>
              <a:spcBef>
                <a:spcPts val="0"/>
              </a:spcBef>
              <a:spcAft>
                <a:spcPts val="0"/>
              </a:spcAft>
              <a:buSzPts val="600"/>
              <a:buNone/>
              <a:defRPr b="1" i="0" sz="600" u="none" cap="none" strike="noStrike">
                <a:solidFill>
                  <a:srgbClr val="FFFFFF"/>
                </a:solidFill>
                <a:latin typeface="Arial"/>
                <a:ea typeface="Arial"/>
                <a:cs typeface="Arial"/>
                <a:sym typeface="Arial"/>
              </a:defRPr>
            </a:lvl6pPr>
            <a:lvl7pPr indent="0" lvl="6" marL="25400" marR="0" rtl="0" algn="l">
              <a:lnSpc>
                <a:spcPct val="100000"/>
              </a:lnSpc>
              <a:spcBef>
                <a:spcPts val="0"/>
              </a:spcBef>
              <a:spcAft>
                <a:spcPts val="0"/>
              </a:spcAft>
              <a:buSzPts val="600"/>
              <a:buNone/>
              <a:defRPr b="1" i="0" sz="600" u="none" cap="none" strike="noStrike">
                <a:solidFill>
                  <a:srgbClr val="FFFFFF"/>
                </a:solidFill>
                <a:latin typeface="Arial"/>
                <a:ea typeface="Arial"/>
                <a:cs typeface="Arial"/>
                <a:sym typeface="Arial"/>
              </a:defRPr>
            </a:lvl7pPr>
            <a:lvl8pPr indent="0" lvl="7" marL="25400" marR="0" rtl="0" algn="l">
              <a:lnSpc>
                <a:spcPct val="100000"/>
              </a:lnSpc>
              <a:spcBef>
                <a:spcPts val="0"/>
              </a:spcBef>
              <a:spcAft>
                <a:spcPts val="0"/>
              </a:spcAft>
              <a:buSzPts val="600"/>
              <a:buNone/>
              <a:defRPr b="1" i="0" sz="600" u="none" cap="none" strike="noStrike">
                <a:solidFill>
                  <a:srgbClr val="FFFFFF"/>
                </a:solidFill>
                <a:latin typeface="Arial"/>
                <a:ea typeface="Arial"/>
                <a:cs typeface="Arial"/>
                <a:sym typeface="Arial"/>
              </a:defRPr>
            </a:lvl8pPr>
            <a:lvl9pPr indent="0" lvl="8" marL="25400" marR="0" rtl="0" algn="l">
              <a:lnSpc>
                <a:spcPct val="100000"/>
              </a:lnSpc>
              <a:spcBef>
                <a:spcPts val="0"/>
              </a:spcBef>
              <a:spcAft>
                <a:spcPts val="0"/>
              </a:spcAft>
              <a:buSzPts val="600"/>
              <a:buNone/>
              <a:defRPr b="1" i="0" sz="600" u="none" cap="none" strike="noStrike">
                <a:solidFill>
                  <a:srgbClr val="FFFFFF"/>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9.png"/><Relationship Id="rId5"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jpg"/><Relationship Id="rId4" Type="http://schemas.openxmlformats.org/officeDocument/2006/relationships/image" Target="../media/image4.png"/><Relationship Id="rId5"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jp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jp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jp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jp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jpg"/><Relationship Id="rId4" Type="http://schemas.openxmlformats.org/officeDocument/2006/relationships/image" Target="../media/image4.png"/><Relationship Id="rId5"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jp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jp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jpg"/><Relationship Id="rId4" Type="http://schemas.openxmlformats.org/officeDocument/2006/relationships/image" Target="../media/image4.png"/><Relationship Id="rId5"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hyperlink" Target="https://forms.gle/DZCPvPpzPrEULUhW9" TargetMode="External"/><Relationship Id="rId5"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jp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8.jpg"/><Relationship Id="rId4" Type="http://schemas.openxmlformats.org/officeDocument/2006/relationships/image" Target="../media/image19.png"/><Relationship Id="rId5"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hyperlink" Target="http://www.hyperiondev.com/support" TargetMode="External"/><Relationship Id="rId5" Type="http://schemas.openxmlformats.org/officeDocument/2006/relationships/hyperlink" Target="http://www.hyperiondev.com/safeguardreporting" TargetMode="External"/><Relationship Id="rId6" Type="http://schemas.openxmlformats.org/officeDocument/2006/relationships/hyperlink" Target="https://hyperionde.wufoo.com/forms/zsgv4m40ui4i0g/" TargetMode="External"/><Relationship Id="rId7"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jp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jpg"/><Relationship Id="rId4" Type="http://schemas.openxmlformats.org/officeDocument/2006/relationships/image" Target="../media/image4.png"/><Relationship Id="rId5"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jp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jp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4"/>
          <p:cNvSpPr txBox="1"/>
          <p:nvPr/>
        </p:nvSpPr>
        <p:spPr>
          <a:xfrm>
            <a:off x="2854350" y="997375"/>
            <a:ext cx="30000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900">
                <a:solidFill>
                  <a:schemeClr val="lt1"/>
                </a:solidFill>
                <a:latin typeface="Montserrat"/>
                <a:ea typeface="Montserrat"/>
                <a:cs typeface="Montserrat"/>
                <a:sym typeface="Montserrat"/>
              </a:rPr>
              <a:t>SESSION NAME HERE</a:t>
            </a:r>
            <a:endParaRPr/>
          </a:p>
        </p:txBody>
      </p:sp>
      <p:pic>
        <p:nvPicPr>
          <p:cNvPr id="59" name="Google Shape;59;p14"/>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60" name="Google Shape;60;p14"/>
          <p:cNvPicPr preferRelativeResize="0"/>
          <p:nvPr/>
        </p:nvPicPr>
        <p:blipFill>
          <a:blip r:embed="rId4">
            <a:alphaModFix/>
          </a:blip>
          <a:stretch>
            <a:fillRect/>
          </a:stretch>
        </p:blipFill>
        <p:spPr>
          <a:xfrm>
            <a:off x="370000" y="2817800"/>
            <a:ext cx="3388225" cy="1612775"/>
          </a:xfrm>
          <a:prstGeom prst="rect">
            <a:avLst/>
          </a:prstGeom>
          <a:noFill/>
          <a:ln>
            <a:noFill/>
          </a:ln>
        </p:spPr>
      </p:pic>
      <p:pic>
        <p:nvPicPr>
          <p:cNvPr id="61" name="Google Shape;61;p14"/>
          <p:cNvPicPr preferRelativeResize="0"/>
          <p:nvPr/>
        </p:nvPicPr>
        <p:blipFill rotWithShape="1">
          <a:blip r:embed="rId5">
            <a:alphaModFix/>
          </a:blip>
          <a:srcRect b="0" l="0" r="0" t="30099"/>
          <a:stretch/>
        </p:blipFill>
        <p:spPr>
          <a:xfrm>
            <a:off x="4454875" y="84250"/>
            <a:ext cx="4359851" cy="1054825"/>
          </a:xfrm>
          <a:prstGeom prst="rect">
            <a:avLst/>
          </a:prstGeom>
          <a:noFill/>
          <a:ln>
            <a:noFill/>
          </a:ln>
        </p:spPr>
      </p:pic>
      <p:sp>
        <p:nvSpPr>
          <p:cNvPr id="62" name="Google Shape;62;p14"/>
          <p:cNvSpPr txBox="1"/>
          <p:nvPr/>
        </p:nvSpPr>
        <p:spPr>
          <a:xfrm>
            <a:off x="1785550" y="1662850"/>
            <a:ext cx="51297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900">
                <a:solidFill>
                  <a:srgbClr val="C4A542"/>
                </a:solidFill>
                <a:latin typeface="Montserrat"/>
                <a:ea typeface="Montserrat"/>
                <a:cs typeface="Montserrat"/>
                <a:sym typeface="Montserrat"/>
              </a:rPr>
              <a:t>Decision Trees (Part One)</a:t>
            </a:r>
            <a:endParaRPr>
              <a:solidFill>
                <a:srgbClr val="C4A54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39" name="Google Shape;139;p23"/>
          <p:cNvSpPr txBox="1"/>
          <p:nvPr/>
        </p:nvSpPr>
        <p:spPr>
          <a:xfrm>
            <a:off x="745875" y="395525"/>
            <a:ext cx="7782300" cy="537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t/>
            </a:r>
            <a:endParaRPr b="0" i="0" sz="3300" u="none" cap="none" strike="noStrike">
              <a:solidFill>
                <a:srgbClr val="C4A542"/>
              </a:solidFill>
              <a:latin typeface="Montserrat"/>
              <a:ea typeface="Montserrat"/>
              <a:cs typeface="Montserrat"/>
              <a:sym typeface="Montserrat"/>
            </a:endParaRPr>
          </a:p>
        </p:txBody>
      </p:sp>
      <p:sp>
        <p:nvSpPr>
          <p:cNvPr id="140" name="Google Shape;140;p23"/>
          <p:cNvSpPr txBox="1"/>
          <p:nvPr/>
        </p:nvSpPr>
        <p:spPr>
          <a:xfrm>
            <a:off x="834475" y="1037150"/>
            <a:ext cx="7693800" cy="350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b="1" sz="17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2200">
              <a:solidFill>
                <a:schemeClr val="dk1"/>
              </a:solidFill>
              <a:latin typeface="Montserrat"/>
              <a:ea typeface="Montserrat"/>
              <a:cs typeface="Montserrat"/>
              <a:sym typeface="Montserrat"/>
            </a:endParaRPr>
          </a:p>
        </p:txBody>
      </p:sp>
      <p:pic>
        <p:nvPicPr>
          <p:cNvPr id="141" name="Google Shape;141;p23"/>
          <p:cNvPicPr preferRelativeResize="0"/>
          <p:nvPr/>
        </p:nvPicPr>
        <p:blipFill rotWithShape="1">
          <a:blip r:embed="rId4">
            <a:alphaModFix/>
          </a:blip>
          <a:srcRect b="0" l="0" r="0" t="0"/>
          <a:stretch/>
        </p:blipFill>
        <p:spPr>
          <a:xfrm>
            <a:off x="8005100" y="96747"/>
            <a:ext cx="989076" cy="194150"/>
          </a:xfrm>
          <a:prstGeom prst="rect">
            <a:avLst/>
          </a:prstGeom>
          <a:noFill/>
          <a:ln>
            <a:noFill/>
          </a:ln>
        </p:spPr>
      </p:pic>
      <p:pic>
        <p:nvPicPr>
          <p:cNvPr id="142" name="Google Shape;142;p23"/>
          <p:cNvPicPr preferRelativeResize="0"/>
          <p:nvPr/>
        </p:nvPicPr>
        <p:blipFill>
          <a:blip r:embed="rId5">
            <a:alphaModFix/>
          </a:blip>
          <a:stretch>
            <a:fillRect/>
          </a:stretch>
        </p:blipFill>
        <p:spPr>
          <a:xfrm>
            <a:off x="745975" y="395525"/>
            <a:ext cx="7782300" cy="4200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48" name="Google Shape;148;p24"/>
          <p:cNvSpPr txBox="1"/>
          <p:nvPr/>
        </p:nvSpPr>
        <p:spPr>
          <a:xfrm>
            <a:off x="745875" y="395525"/>
            <a:ext cx="7782300" cy="537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lang="en-GB" sz="3300">
                <a:solidFill>
                  <a:srgbClr val="C4A542"/>
                </a:solidFill>
                <a:latin typeface="Montserrat"/>
                <a:ea typeface="Montserrat"/>
                <a:cs typeface="Montserrat"/>
                <a:sym typeface="Montserrat"/>
              </a:rPr>
              <a:t>Regression Trees</a:t>
            </a:r>
            <a:endParaRPr b="0" i="0" sz="3300" u="none" cap="none" strike="noStrike">
              <a:solidFill>
                <a:srgbClr val="C4A542"/>
              </a:solidFill>
              <a:latin typeface="Montserrat"/>
              <a:ea typeface="Montserrat"/>
              <a:cs typeface="Montserrat"/>
              <a:sym typeface="Montserrat"/>
            </a:endParaRPr>
          </a:p>
        </p:txBody>
      </p:sp>
      <p:sp>
        <p:nvSpPr>
          <p:cNvPr id="149" name="Google Shape;149;p24"/>
          <p:cNvSpPr txBox="1"/>
          <p:nvPr/>
        </p:nvSpPr>
        <p:spPr>
          <a:xfrm>
            <a:off x="834475" y="1037150"/>
            <a:ext cx="7693800" cy="35016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Montserrat"/>
              <a:buChar char="★"/>
            </a:pPr>
            <a:r>
              <a:rPr b="1" lang="en-GB" sz="1600">
                <a:solidFill>
                  <a:schemeClr val="dk1"/>
                </a:solidFill>
                <a:latin typeface="Montserrat"/>
                <a:ea typeface="Montserrat"/>
                <a:cs typeface="Montserrat"/>
                <a:sym typeface="Montserrat"/>
              </a:rPr>
              <a:t>You can imagine that this approach is more flexible. The regions could capture a steeper or less steep increase in sales if that fits the data better than a linear model. The regions can also be arbitrarily specific or broad. Trees can also be visualised easily to get information about the decisions the model makes, in case we want to change the parameters of the model.</a:t>
            </a:r>
            <a:endParaRPr b="1" sz="16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2300">
              <a:solidFill>
                <a:schemeClr val="dk1"/>
              </a:solidFill>
              <a:latin typeface="Montserrat"/>
              <a:ea typeface="Montserrat"/>
              <a:cs typeface="Montserrat"/>
              <a:sym typeface="Montserrat"/>
            </a:endParaRPr>
          </a:p>
        </p:txBody>
      </p:sp>
      <p:pic>
        <p:nvPicPr>
          <p:cNvPr id="150" name="Google Shape;150;p24"/>
          <p:cNvPicPr preferRelativeResize="0"/>
          <p:nvPr/>
        </p:nvPicPr>
        <p:blipFill rotWithShape="1">
          <a:blip r:embed="rId4">
            <a:alphaModFix/>
          </a:blip>
          <a:srcRect b="0" l="0" r="0" t="0"/>
          <a:stretch/>
        </p:blipFill>
        <p:spPr>
          <a:xfrm>
            <a:off x="8005100" y="96747"/>
            <a:ext cx="989076" cy="194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2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56" name="Google Shape;156;p25"/>
          <p:cNvSpPr txBox="1"/>
          <p:nvPr/>
        </p:nvSpPr>
        <p:spPr>
          <a:xfrm>
            <a:off x="745875" y="395525"/>
            <a:ext cx="7782300" cy="537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lang="en-GB" sz="3300">
                <a:solidFill>
                  <a:srgbClr val="C4A542"/>
                </a:solidFill>
                <a:latin typeface="Montserrat"/>
                <a:ea typeface="Montserrat"/>
                <a:cs typeface="Montserrat"/>
                <a:sym typeface="Montserrat"/>
              </a:rPr>
              <a:t>Overfitting &amp; Underfitting</a:t>
            </a:r>
            <a:endParaRPr b="0" i="0" sz="3300" u="none" cap="none" strike="noStrike">
              <a:solidFill>
                <a:srgbClr val="C4A542"/>
              </a:solidFill>
              <a:latin typeface="Montserrat"/>
              <a:ea typeface="Montserrat"/>
              <a:cs typeface="Montserrat"/>
              <a:sym typeface="Montserrat"/>
            </a:endParaRPr>
          </a:p>
        </p:txBody>
      </p:sp>
      <p:sp>
        <p:nvSpPr>
          <p:cNvPr id="157" name="Google Shape;157;p25"/>
          <p:cNvSpPr txBox="1"/>
          <p:nvPr/>
        </p:nvSpPr>
        <p:spPr>
          <a:xfrm>
            <a:off x="834475" y="1037150"/>
            <a:ext cx="7693800" cy="350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500">
                <a:solidFill>
                  <a:schemeClr val="dk1"/>
                </a:solidFill>
                <a:latin typeface="Montserrat"/>
                <a:ea typeface="Montserrat"/>
                <a:cs typeface="Montserrat"/>
                <a:sym typeface="Montserrat"/>
              </a:rPr>
              <a:t>When discussing trees it needs to be said that due to their flexibility, they are prone to something called “overfitting”. Overfitting is one of the biggest causes for poor performance of machine learning algorithms, together with its counterpart, underfitting. </a:t>
            </a:r>
            <a:endParaRPr b="1" sz="15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b="1" sz="1500">
              <a:solidFill>
                <a:schemeClr val="dk1"/>
              </a:solidFill>
              <a:latin typeface="Montserrat"/>
              <a:ea typeface="Montserrat"/>
              <a:cs typeface="Montserrat"/>
              <a:sym typeface="Montserrat"/>
            </a:endParaRPr>
          </a:p>
          <a:p>
            <a:pPr indent="-323850" lvl="0" marL="457200" rtl="0" algn="l">
              <a:lnSpc>
                <a:spcPct val="115000"/>
              </a:lnSpc>
              <a:spcBef>
                <a:spcPts val="0"/>
              </a:spcBef>
              <a:spcAft>
                <a:spcPts val="0"/>
              </a:spcAft>
              <a:buClr>
                <a:schemeClr val="dk1"/>
              </a:buClr>
              <a:buSzPts val="1500"/>
              <a:buFont typeface="Montserrat"/>
              <a:buChar char="★"/>
            </a:pPr>
            <a:r>
              <a:rPr b="1" lang="en-GB" sz="1500">
                <a:solidFill>
                  <a:schemeClr val="dk1"/>
                </a:solidFill>
                <a:latin typeface="Montserrat"/>
                <a:ea typeface="Montserrat"/>
                <a:cs typeface="Montserrat"/>
                <a:sym typeface="Montserrat"/>
              </a:rPr>
              <a:t>Underfitting refers to a model that can neither model the training data nor generalise to new data. The training error is high because the model was not able to make good predictions based on the input features. A model may fail to fit the data because it is too simple to capture the patterns, but underfitting is more commonly caused by a problem with the task set-up (e.g. the features x are not a good predictor of y) or with the training data (e.g. there is too little training data to learn from, or it contains too many mistakes). </a:t>
            </a:r>
            <a:endParaRPr b="1" sz="15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b="1" sz="15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2200">
              <a:solidFill>
                <a:schemeClr val="dk1"/>
              </a:solidFill>
              <a:latin typeface="Montserrat"/>
              <a:ea typeface="Montserrat"/>
              <a:cs typeface="Montserrat"/>
              <a:sym typeface="Montserrat"/>
            </a:endParaRPr>
          </a:p>
        </p:txBody>
      </p:sp>
      <p:pic>
        <p:nvPicPr>
          <p:cNvPr id="158" name="Google Shape;158;p25"/>
          <p:cNvPicPr preferRelativeResize="0"/>
          <p:nvPr/>
        </p:nvPicPr>
        <p:blipFill rotWithShape="1">
          <a:blip r:embed="rId4">
            <a:alphaModFix/>
          </a:blip>
          <a:srcRect b="0" l="0" r="0" t="0"/>
          <a:stretch/>
        </p:blipFill>
        <p:spPr>
          <a:xfrm>
            <a:off x="8005100" y="96747"/>
            <a:ext cx="989076" cy="194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2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64" name="Google Shape;164;p26"/>
          <p:cNvSpPr txBox="1"/>
          <p:nvPr/>
        </p:nvSpPr>
        <p:spPr>
          <a:xfrm>
            <a:off x="745875" y="395525"/>
            <a:ext cx="7782300" cy="537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lang="en-GB" sz="3300">
                <a:solidFill>
                  <a:srgbClr val="C4A542"/>
                </a:solidFill>
                <a:latin typeface="Montserrat"/>
                <a:ea typeface="Montserrat"/>
                <a:cs typeface="Montserrat"/>
                <a:sym typeface="Montserrat"/>
              </a:rPr>
              <a:t>Overfitting &amp; Underfitting</a:t>
            </a:r>
            <a:endParaRPr b="0" i="0" sz="3300" u="none" cap="none" strike="noStrike">
              <a:solidFill>
                <a:srgbClr val="C4A542"/>
              </a:solidFill>
              <a:latin typeface="Montserrat"/>
              <a:ea typeface="Montserrat"/>
              <a:cs typeface="Montserrat"/>
              <a:sym typeface="Montserrat"/>
            </a:endParaRPr>
          </a:p>
        </p:txBody>
      </p:sp>
      <p:sp>
        <p:nvSpPr>
          <p:cNvPr id="165" name="Google Shape;165;p26"/>
          <p:cNvSpPr txBox="1"/>
          <p:nvPr/>
        </p:nvSpPr>
        <p:spPr>
          <a:xfrm>
            <a:off x="834475" y="1037150"/>
            <a:ext cx="7693800" cy="35016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Montserrat"/>
              <a:buChar char="★"/>
            </a:pPr>
            <a:r>
              <a:rPr b="1" lang="en-GB" sz="1600">
                <a:solidFill>
                  <a:schemeClr val="dk1"/>
                </a:solidFill>
                <a:latin typeface="Montserrat"/>
                <a:ea typeface="Montserrat"/>
                <a:cs typeface="Montserrat"/>
                <a:sym typeface="Montserrat"/>
              </a:rPr>
              <a:t>An underfitting model has low training error, but will not perform well on test data. However, that does not mean that a model with low training error is automatically going to do well on test data. A model with very low training error may suffer from overfitting: some of the rules the model learned are only applicable to training data and are not useful for solving the overall problem we want to solve. The model is too tailored and does not generalise well. It is important that the model is able to generalise beyond the training data, as this data is only a sample. If the model is overfitted, it will perform very well on training data, but it won’t translate to good performance on test data. </a:t>
            </a:r>
            <a:endParaRPr b="1" sz="16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2300">
              <a:solidFill>
                <a:schemeClr val="dk1"/>
              </a:solidFill>
              <a:latin typeface="Montserrat"/>
              <a:ea typeface="Montserrat"/>
              <a:cs typeface="Montserrat"/>
              <a:sym typeface="Montserrat"/>
            </a:endParaRPr>
          </a:p>
        </p:txBody>
      </p:sp>
      <p:pic>
        <p:nvPicPr>
          <p:cNvPr id="166" name="Google Shape;166;p26"/>
          <p:cNvPicPr preferRelativeResize="0"/>
          <p:nvPr/>
        </p:nvPicPr>
        <p:blipFill rotWithShape="1">
          <a:blip r:embed="rId4">
            <a:alphaModFix/>
          </a:blip>
          <a:srcRect b="0" l="0" r="0" t="0"/>
          <a:stretch/>
        </p:blipFill>
        <p:spPr>
          <a:xfrm>
            <a:off x="8005100" y="96747"/>
            <a:ext cx="989076" cy="194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72" name="Google Shape;172;p27"/>
          <p:cNvSpPr txBox="1"/>
          <p:nvPr/>
        </p:nvSpPr>
        <p:spPr>
          <a:xfrm>
            <a:off x="745875" y="395525"/>
            <a:ext cx="7782300" cy="537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lang="en-GB" sz="3300">
                <a:solidFill>
                  <a:srgbClr val="C4A542"/>
                </a:solidFill>
                <a:latin typeface="Montserrat"/>
                <a:ea typeface="Montserrat"/>
                <a:cs typeface="Montserrat"/>
                <a:sym typeface="Montserrat"/>
              </a:rPr>
              <a:t>Diagnosing Over &amp; Underfitting</a:t>
            </a:r>
            <a:endParaRPr b="0" i="0" sz="3300" u="none" cap="none" strike="noStrike">
              <a:solidFill>
                <a:srgbClr val="C4A542"/>
              </a:solidFill>
              <a:latin typeface="Montserrat"/>
              <a:ea typeface="Montserrat"/>
              <a:cs typeface="Montserrat"/>
              <a:sym typeface="Montserrat"/>
            </a:endParaRPr>
          </a:p>
        </p:txBody>
      </p:sp>
      <p:sp>
        <p:nvSpPr>
          <p:cNvPr id="173" name="Google Shape;173;p27"/>
          <p:cNvSpPr txBox="1"/>
          <p:nvPr/>
        </p:nvSpPr>
        <p:spPr>
          <a:xfrm>
            <a:off x="834475" y="1037150"/>
            <a:ext cx="7693800" cy="35016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chemeClr val="dk1"/>
              </a:buClr>
              <a:buSzPts val="1700"/>
              <a:buFont typeface="Montserrat"/>
              <a:buChar char="★"/>
            </a:pPr>
            <a:r>
              <a:rPr b="1" lang="en-GB" sz="1700">
                <a:solidFill>
                  <a:schemeClr val="dk1"/>
                </a:solidFill>
                <a:latin typeface="Montserrat"/>
                <a:ea typeface="Montserrat"/>
                <a:cs typeface="Montserrat"/>
                <a:sym typeface="Montserrat"/>
              </a:rPr>
              <a:t>What are the causes of overfitting and underfitting? There are many reasons, and it can be typically difficult to determine. Generally speaking, an overly-complex model will overfit, and an overly-simple model will underfit. Think of overfitting as simply “remembering” the training data piece by piece, without learning how to construct a rule.</a:t>
            </a:r>
            <a:endParaRPr b="1" sz="17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2400">
              <a:solidFill>
                <a:schemeClr val="dk1"/>
              </a:solidFill>
              <a:latin typeface="Montserrat"/>
              <a:ea typeface="Montserrat"/>
              <a:cs typeface="Montserrat"/>
              <a:sym typeface="Montserrat"/>
            </a:endParaRPr>
          </a:p>
        </p:txBody>
      </p:sp>
      <p:pic>
        <p:nvPicPr>
          <p:cNvPr id="174" name="Google Shape;174;p27"/>
          <p:cNvPicPr preferRelativeResize="0"/>
          <p:nvPr/>
        </p:nvPicPr>
        <p:blipFill rotWithShape="1">
          <a:blip r:embed="rId4">
            <a:alphaModFix/>
          </a:blip>
          <a:srcRect b="0" l="0" r="0" t="0"/>
          <a:stretch/>
        </p:blipFill>
        <p:spPr>
          <a:xfrm>
            <a:off x="8005100" y="96747"/>
            <a:ext cx="989076" cy="194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8" name="Shape 178"/>
        <p:cNvGrpSpPr/>
        <p:nvPr/>
      </p:nvGrpSpPr>
      <p:grpSpPr>
        <a:xfrm>
          <a:off x="0" y="0"/>
          <a:ext cx="0" cy="0"/>
          <a:chOff x="0" y="0"/>
          <a:chExt cx="0" cy="0"/>
        </a:xfrm>
      </p:grpSpPr>
      <p:sp>
        <p:nvSpPr>
          <p:cNvPr id="179" name="Google Shape;179;p28"/>
          <p:cNvSpPr txBox="1"/>
          <p:nvPr/>
        </p:nvSpPr>
        <p:spPr>
          <a:xfrm>
            <a:off x="768578" y="475092"/>
            <a:ext cx="4663500" cy="740700"/>
          </a:xfrm>
          <a:prstGeom prst="rect">
            <a:avLst/>
          </a:prstGeom>
          <a:noFill/>
          <a:ln>
            <a:noFill/>
          </a:ln>
        </p:spPr>
        <p:txBody>
          <a:bodyPr anchorCtr="0" anchor="b" bIns="82275" lIns="82275" spcFirstLastPara="1" rIns="82275" wrap="square" tIns="82275">
            <a:noAutofit/>
          </a:bodyPr>
          <a:lstStyle/>
          <a:p>
            <a:pPr indent="0" lvl="0" marL="0" marR="0" rtl="0" algn="l">
              <a:lnSpc>
                <a:spcPct val="100000"/>
              </a:lnSpc>
              <a:spcBef>
                <a:spcPts val="0"/>
              </a:spcBef>
              <a:spcAft>
                <a:spcPts val="0"/>
              </a:spcAft>
              <a:buNone/>
            </a:pPr>
            <a:r>
              <a:rPr b="1" lang="en-GB" sz="4100">
                <a:solidFill>
                  <a:srgbClr val="002060"/>
                </a:solidFill>
                <a:latin typeface="Poppins"/>
                <a:ea typeface="Poppins"/>
                <a:cs typeface="Poppins"/>
                <a:sym typeface="Poppins"/>
              </a:rPr>
              <a:t>Let’s Breathe!</a:t>
            </a:r>
            <a:endParaRPr b="1" i="0" sz="4100" u="none" cap="none" strike="noStrike">
              <a:solidFill>
                <a:srgbClr val="002060"/>
              </a:solidFill>
              <a:latin typeface="Montserrat"/>
              <a:ea typeface="Montserrat"/>
              <a:cs typeface="Montserrat"/>
              <a:sym typeface="Montserrat"/>
            </a:endParaRPr>
          </a:p>
        </p:txBody>
      </p:sp>
      <p:sp>
        <p:nvSpPr>
          <p:cNvPr id="180" name="Google Shape;180;p28"/>
          <p:cNvSpPr txBox="1"/>
          <p:nvPr/>
        </p:nvSpPr>
        <p:spPr>
          <a:xfrm>
            <a:off x="2650950" y="1808250"/>
            <a:ext cx="3563700" cy="2136600"/>
          </a:xfrm>
          <a:prstGeom prst="rect">
            <a:avLst/>
          </a:prstGeom>
          <a:noFill/>
          <a:ln>
            <a:noFill/>
          </a:ln>
        </p:spPr>
        <p:txBody>
          <a:bodyPr anchorCtr="0" anchor="t" bIns="82275" lIns="82275" spcFirstLastPara="1" rIns="82275" wrap="square" tIns="82275">
            <a:noAutofit/>
          </a:bodyPr>
          <a:lstStyle/>
          <a:p>
            <a:pPr indent="0" lvl="0" marL="0" marR="0" rtl="0" algn="ctr">
              <a:lnSpc>
                <a:spcPct val="100000"/>
              </a:lnSpc>
              <a:spcBef>
                <a:spcPts val="0"/>
              </a:spcBef>
              <a:spcAft>
                <a:spcPts val="0"/>
              </a:spcAft>
              <a:buNone/>
            </a:pPr>
            <a:r>
              <a:rPr b="1" lang="en-GB" sz="2200">
                <a:solidFill>
                  <a:srgbClr val="FFFF00"/>
                </a:solidFill>
                <a:latin typeface="Poppins"/>
                <a:ea typeface="Poppins"/>
                <a:cs typeface="Poppins"/>
                <a:sym typeface="Poppins"/>
              </a:rPr>
              <a:t>Let’s take a small break before moving on to the next topic.</a:t>
            </a:r>
            <a:endParaRPr b="1" i="0" sz="2200" u="none" cap="none" strike="noStrike">
              <a:solidFill>
                <a:srgbClr val="FFFF00"/>
              </a:solidFill>
              <a:latin typeface="Poppins"/>
              <a:ea typeface="Poppins"/>
              <a:cs typeface="Poppins"/>
              <a:sym typeface="Poppins"/>
            </a:endParaRPr>
          </a:p>
        </p:txBody>
      </p:sp>
      <p:pic>
        <p:nvPicPr>
          <p:cNvPr id="181" name="Google Shape;181;p28"/>
          <p:cNvPicPr preferRelativeResize="0"/>
          <p:nvPr/>
        </p:nvPicPr>
        <p:blipFill rotWithShape="1">
          <a:blip r:embed="rId4">
            <a:alphaModFix/>
          </a:blip>
          <a:srcRect b="0" l="0" r="0" t="0"/>
          <a:stretch/>
        </p:blipFill>
        <p:spPr>
          <a:xfrm>
            <a:off x="258581" y="4722273"/>
            <a:ext cx="890168" cy="17473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2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87" name="Google Shape;187;p29"/>
          <p:cNvSpPr txBox="1"/>
          <p:nvPr/>
        </p:nvSpPr>
        <p:spPr>
          <a:xfrm>
            <a:off x="745875" y="395525"/>
            <a:ext cx="7782300" cy="537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lang="en-GB" sz="3300">
                <a:solidFill>
                  <a:srgbClr val="C4A542"/>
                </a:solidFill>
                <a:latin typeface="Montserrat"/>
                <a:ea typeface="Montserrat"/>
                <a:cs typeface="Montserrat"/>
                <a:sym typeface="Montserrat"/>
              </a:rPr>
              <a:t>Overfitting &amp; Underfitting</a:t>
            </a:r>
            <a:endParaRPr b="0" i="0" sz="3300" u="none" cap="none" strike="noStrike">
              <a:solidFill>
                <a:srgbClr val="C4A542"/>
              </a:solidFill>
              <a:latin typeface="Montserrat"/>
              <a:ea typeface="Montserrat"/>
              <a:cs typeface="Montserrat"/>
              <a:sym typeface="Montserrat"/>
            </a:endParaRPr>
          </a:p>
        </p:txBody>
      </p:sp>
      <p:sp>
        <p:nvSpPr>
          <p:cNvPr id="188" name="Google Shape;188;p29"/>
          <p:cNvSpPr txBox="1"/>
          <p:nvPr/>
        </p:nvSpPr>
        <p:spPr>
          <a:xfrm>
            <a:off x="834475" y="1037150"/>
            <a:ext cx="7693800" cy="350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b="1" sz="2200">
              <a:solidFill>
                <a:schemeClr val="dk1"/>
              </a:solidFill>
              <a:latin typeface="Montserrat"/>
              <a:ea typeface="Montserrat"/>
              <a:cs typeface="Montserrat"/>
              <a:sym typeface="Montserrat"/>
            </a:endParaRPr>
          </a:p>
        </p:txBody>
      </p:sp>
      <p:pic>
        <p:nvPicPr>
          <p:cNvPr id="189" name="Google Shape;189;p29"/>
          <p:cNvPicPr preferRelativeResize="0"/>
          <p:nvPr/>
        </p:nvPicPr>
        <p:blipFill rotWithShape="1">
          <a:blip r:embed="rId4">
            <a:alphaModFix/>
          </a:blip>
          <a:srcRect b="0" l="0" r="0" t="0"/>
          <a:stretch/>
        </p:blipFill>
        <p:spPr>
          <a:xfrm>
            <a:off x="8005100" y="96747"/>
            <a:ext cx="989076" cy="194150"/>
          </a:xfrm>
          <a:prstGeom prst="rect">
            <a:avLst/>
          </a:prstGeom>
          <a:noFill/>
          <a:ln>
            <a:noFill/>
          </a:ln>
        </p:spPr>
      </p:pic>
      <p:pic>
        <p:nvPicPr>
          <p:cNvPr id="190" name="Google Shape;190;p29"/>
          <p:cNvPicPr preferRelativeResize="0"/>
          <p:nvPr/>
        </p:nvPicPr>
        <p:blipFill>
          <a:blip r:embed="rId5">
            <a:alphaModFix/>
          </a:blip>
          <a:stretch>
            <a:fillRect/>
          </a:stretch>
        </p:blipFill>
        <p:spPr>
          <a:xfrm>
            <a:off x="881163" y="1159438"/>
            <a:ext cx="7511726" cy="3257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30"/>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96" name="Google Shape;196;p30"/>
          <p:cNvSpPr txBox="1"/>
          <p:nvPr/>
        </p:nvSpPr>
        <p:spPr>
          <a:xfrm>
            <a:off x="745875" y="395525"/>
            <a:ext cx="7782300" cy="537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lang="en-GB" sz="3300">
                <a:solidFill>
                  <a:srgbClr val="C4A542"/>
                </a:solidFill>
                <a:latin typeface="Montserrat"/>
                <a:ea typeface="Montserrat"/>
                <a:cs typeface="Montserrat"/>
                <a:sym typeface="Montserrat"/>
              </a:rPr>
              <a:t>Diagnosing Over &amp; Underfitting</a:t>
            </a:r>
            <a:endParaRPr b="0" i="0" sz="3300" u="none" cap="none" strike="noStrike">
              <a:solidFill>
                <a:srgbClr val="C4A542"/>
              </a:solidFill>
              <a:latin typeface="Montserrat"/>
              <a:ea typeface="Montserrat"/>
              <a:cs typeface="Montserrat"/>
              <a:sym typeface="Montserrat"/>
            </a:endParaRPr>
          </a:p>
        </p:txBody>
      </p:sp>
      <p:sp>
        <p:nvSpPr>
          <p:cNvPr id="197" name="Google Shape;197;p30"/>
          <p:cNvSpPr txBox="1"/>
          <p:nvPr/>
        </p:nvSpPr>
        <p:spPr>
          <a:xfrm>
            <a:off x="834475" y="1037150"/>
            <a:ext cx="7693800" cy="35016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Montserrat"/>
              <a:buChar char="●"/>
            </a:pPr>
            <a:r>
              <a:rPr b="1" lang="en-GB">
                <a:solidFill>
                  <a:schemeClr val="dk1"/>
                </a:solidFill>
                <a:latin typeface="Montserrat"/>
                <a:ea typeface="Montserrat"/>
                <a:cs typeface="Montserrat"/>
                <a:sym typeface="Montserrat"/>
              </a:rPr>
              <a:t>The first graph on the left is an incredibly simple model: it’s just a straight line. There is no way that a straight line will be able to predict that data: hence you will see a high training error and a high testing error. </a:t>
            </a:r>
            <a:endParaRPr b="1">
              <a:solidFill>
                <a:schemeClr val="dk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1"/>
              </a:buClr>
              <a:buSzPts val="1400"/>
              <a:buFont typeface="Montserrat"/>
              <a:buChar char="●"/>
            </a:pPr>
            <a:r>
              <a:rPr b="1" lang="en-GB">
                <a:solidFill>
                  <a:schemeClr val="dk1"/>
                </a:solidFill>
                <a:latin typeface="Montserrat"/>
                <a:ea typeface="Montserrat"/>
                <a:cs typeface="Montserrat"/>
                <a:sym typeface="Montserrat"/>
              </a:rPr>
              <a:t>The middle graph is probably the best fit for the data. I’m sure that you can picture more samples of this data being added, and the model being able to give a rough estimate of what that should be. Note that the training error will be lower than an underfit, but higher than an overfit model. However, the testing error will be lower than both - testing error is what is most important. Let this be a lesson: zero error is rarely a good thing, and lower training error doesn’t always mean a better model. </a:t>
            </a:r>
            <a:endParaRPr b="1">
              <a:solidFill>
                <a:schemeClr val="dk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1"/>
              </a:buClr>
              <a:buSzPts val="1400"/>
              <a:buFont typeface="Montserrat"/>
              <a:buChar char="●"/>
            </a:pPr>
            <a:r>
              <a:rPr b="1" lang="en-GB">
                <a:solidFill>
                  <a:schemeClr val="dk1"/>
                </a:solidFill>
                <a:latin typeface="Montserrat"/>
                <a:ea typeface="Montserrat"/>
                <a:cs typeface="Montserrat"/>
                <a:sym typeface="Montserrat"/>
              </a:rPr>
              <a:t>The last graph on the right shows a model that has overfit. The training error here will be incredibly low - practically zero! That being said, if more data were added, it’s likely that the model will make a valuable prediction, as it doesn’t seem to follow the overall trend of the data.</a:t>
            </a:r>
            <a:endParaRPr b="1">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2100">
              <a:solidFill>
                <a:schemeClr val="dk1"/>
              </a:solidFill>
              <a:latin typeface="Montserrat"/>
              <a:ea typeface="Montserrat"/>
              <a:cs typeface="Montserrat"/>
              <a:sym typeface="Montserrat"/>
            </a:endParaRPr>
          </a:p>
        </p:txBody>
      </p:sp>
      <p:pic>
        <p:nvPicPr>
          <p:cNvPr id="198" name="Google Shape;198;p30"/>
          <p:cNvPicPr preferRelativeResize="0"/>
          <p:nvPr/>
        </p:nvPicPr>
        <p:blipFill rotWithShape="1">
          <a:blip r:embed="rId4">
            <a:alphaModFix/>
          </a:blip>
          <a:srcRect b="0" l="0" r="0" t="0"/>
          <a:stretch/>
        </p:blipFill>
        <p:spPr>
          <a:xfrm>
            <a:off x="8005100" y="96747"/>
            <a:ext cx="989076" cy="194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3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04" name="Google Shape;204;p31"/>
          <p:cNvSpPr txBox="1"/>
          <p:nvPr/>
        </p:nvSpPr>
        <p:spPr>
          <a:xfrm>
            <a:off x="745875" y="395525"/>
            <a:ext cx="7782300" cy="537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lang="en-GB" sz="3300">
                <a:solidFill>
                  <a:srgbClr val="C4A542"/>
                </a:solidFill>
                <a:latin typeface="Montserrat"/>
                <a:ea typeface="Montserrat"/>
                <a:cs typeface="Montserrat"/>
                <a:sym typeface="Montserrat"/>
              </a:rPr>
              <a:t>Pruning</a:t>
            </a:r>
            <a:endParaRPr b="0" i="0" sz="3300" u="none" cap="none" strike="noStrike">
              <a:solidFill>
                <a:srgbClr val="C4A542"/>
              </a:solidFill>
              <a:latin typeface="Montserrat"/>
              <a:ea typeface="Montserrat"/>
              <a:cs typeface="Montserrat"/>
              <a:sym typeface="Montserrat"/>
            </a:endParaRPr>
          </a:p>
        </p:txBody>
      </p:sp>
      <p:sp>
        <p:nvSpPr>
          <p:cNvPr id="205" name="Google Shape;205;p31"/>
          <p:cNvSpPr txBox="1"/>
          <p:nvPr/>
        </p:nvSpPr>
        <p:spPr>
          <a:xfrm>
            <a:off x="834475" y="1037150"/>
            <a:ext cx="7693800" cy="35016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Montserrat"/>
              <a:buChar char="★"/>
            </a:pPr>
            <a:r>
              <a:rPr b="1" lang="en-GB" sz="1600">
                <a:solidFill>
                  <a:schemeClr val="dk1"/>
                </a:solidFill>
                <a:latin typeface="Montserrat"/>
                <a:ea typeface="Montserrat"/>
                <a:cs typeface="Montserrat"/>
                <a:sym typeface="Montserrat"/>
              </a:rPr>
              <a:t>As mentioned before, decision trees are very flexible and, therefore, are likely to overfit training data. This problem can be addressed by “pruning” a tree after training in order to remove some of the detail it has picked up and make the model more abstract and more general.</a:t>
            </a:r>
            <a:endParaRPr b="1" sz="16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b="1" sz="1600">
              <a:solidFill>
                <a:schemeClr val="dk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dk1"/>
              </a:buClr>
              <a:buSzPts val="1600"/>
              <a:buFont typeface="Montserrat"/>
              <a:buChar char="★"/>
            </a:pPr>
            <a:r>
              <a:rPr b="1" lang="en-GB" sz="1600">
                <a:solidFill>
                  <a:schemeClr val="dk1"/>
                </a:solidFill>
                <a:latin typeface="Montserrat"/>
                <a:ea typeface="Montserrat"/>
                <a:cs typeface="Montserrat"/>
                <a:sym typeface="Montserrat"/>
              </a:rPr>
              <a:t>A strategy to prevent overfitting is thus to grow a very large tree without any restrictions first, which is then pruned to retain a more general subtree. If those trees were left to develop without restrictions, they would have become this detailed:</a:t>
            </a:r>
            <a:endParaRPr b="1" sz="16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2300">
              <a:solidFill>
                <a:schemeClr val="dk1"/>
              </a:solidFill>
              <a:latin typeface="Montserrat"/>
              <a:ea typeface="Montserrat"/>
              <a:cs typeface="Montserrat"/>
              <a:sym typeface="Montserrat"/>
            </a:endParaRPr>
          </a:p>
        </p:txBody>
      </p:sp>
      <p:pic>
        <p:nvPicPr>
          <p:cNvPr id="206" name="Google Shape;206;p31"/>
          <p:cNvPicPr preferRelativeResize="0"/>
          <p:nvPr/>
        </p:nvPicPr>
        <p:blipFill rotWithShape="1">
          <a:blip r:embed="rId4">
            <a:alphaModFix/>
          </a:blip>
          <a:srcRect b="0" l="0" r="0" t="0"/>
          <a:stretch/>
        </p:blipFill>
        <p:spPr>
          <a:xfrm>
            <a:off x="8005100" y="96747"/>
            <a:ext cx="989076" cy="194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3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12" name="Google Shape;212;p32"/>
          <p:cNvSpPr txBox="1"/>
          <p:nvPr/>
        </p:nvSpPr>
        <p:spPr>
          <a:xfrm>
            <a:off x="745875" y="395525"/>
            <a:ext cx="7782300" cy="537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t/>
            </a:r>
            <a:endParaRPr b="0" i="0" sz="3300" u="none" cap="none" strike="noStrike">
              <a:solidFill>
                <a:srgbClr val="C4A542"/>
              </a:solidFill>
              <a:latin typeface="Montserrat"/>
              <a:ea typeface="Montserrat"/>
              <a:cs typeface="Montserrat"/>
              <a:sym typeface="Montserrat"/>
            </a:endParaRPr>
          </a:p>
        </p:txBody>
      </p:sp>
      <p:sp>
        <p:nvSpPr>
          <p:cNvPr id="213" name="Google Shape;213;p32"/>
          <p:cNvSpPr txBox="1"/>
          <p:nvPr/>
        </p:nvSpPr>
        <p:spPr>
          <a:xfrm>
            <a:off x="834475" y="1037150"/>
            <a:ext cx="7693800" cy="350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b="1" sz="17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2200">
              <a:solidFill>
                <a:schemeClr val="dk1"/>
              </a:solidFill>
              <a:latin typeface="Montserrat"/>
              <a:ea typeface="Montserrat"/>
              <a:cs typeface="Montserrat"/>
              <a:sym typeface="Montserrat"/>
            </a:endParaRPr>
          </a:p>
        </p:txBody>
      </p:sp>
      <p:pic>
        <p:nvPicPr>
          <p:cNvPr id="214" name="Google Shape;214;p32"/>
          <p:cNvPicPr preferRelativeResize="0"/>
          <p:nvPr/>
        </p:nvPicPr>
        <p:blipFill rotWithShape="1">
          <a:blip r:embed="rId4">
            <a:alphaModFix/>
          </a:blip>
          <a:srcRect b="0" l="0" r="0" t="0"/>
          <a:stretch/>
        </p:blipFill>
        <p:spPr>
          <a:xfrm>
            <a:off x="8005100" y="96747"/>
            <a:ext cx="989076" cy="194150"/>
          </a:xfrm>
          <a:prstGeom prst="rect">
            <a:avLst/>
          </a:prstGeom>
          <a:noFill/>
          <a:ln>
            <a:noFill/>
          </a:ln>
        </p:spPr>
      </p:pic>
      <p:pic>
        <p:nvPicPr>
          <p:cNvPr id="215" name="Google Shape;215;p32"/>
          <p:cNvPicPr preferRelativeResize="0"/>
          <p:nvPr/>
        </p:nvPicPr>
        <p:blipFill>
          <a:blip r:embed="rId5">
            <a:alphaModFix/>
          </a:blip>
          <a:stretch>
            <a:fillRect/>
          </a:stretch>
        </p:blipFill>
        <p:spPr>
          <a:xfrm>
            <a:off x="834475" y="432700"/>
            <a:ext cx="7699765" cy="4160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15"/>
          <p:cNvPicPr preferRelativeResize="0"/>
          <p:nvPr/>
        </p:nvPicPr>
        <p:blipFill rotWithShape="1">
          <a:blip r:embed="rId3">
            <a:alphaModFix/>
          </a:blip>
          <a:srcRect b="0" l="0" r="0" t="0"/>
          <a:stretch/>
        </p:blipFill>
        <p:spPr>
          <a:xfrm>
            <a:off x="-6818" y="0"/>
            <a:ext cx="9150816" cy="5143500"/>
          </a:xfrm>
          <a:prstGeom prst="rect">
            <a:avLst/>
          </a:prstGeom>
          <a:noFill/>
          <a:ln>
            <a:noFill/>
          </a:ln>
        </p:spPr>
      </p:pic>
      <p:sp>
        <p:nvSpPr>
          <p:cNvPr id="68" name="Google Shape;68;p15"/>
          <p:cNvSpPr txBox="1"/>
          <p:nvPr/>
        </p:nvSpPr>
        <p:spPr>
          <a:xfrm>
            <a:off x="839925" y="518175"/>
            <a:ext cx="6473700" cy="462900"/>
          </a:xfrm>
          <a:prstGeom prst="rect">
            <a:avLst/>
          </a:prstGeom>
          <a:noFill/>
          <a:ln>
            <a:noFill/>
          </a:ln>
        </p:spPr>
        <p:txBody>
          <a:bodyPr anchorCtr="0" anchor="t" bIns="82275" lIns="82275" spcFirstLastPara="1" rIns="82275" wrap="square" tIns="82275">
            <a:noAutofit/>
          </a:bodyPr>
          <a:lstStyle/>
          <a:p>
            <a:pPr indent="0" lvl="0" marL="0" rtl="0" algn="l">
              <a:spcBef>
                <a:spcPts val="0"/>
              </a:spcBef>
              <a:spcAft>
                <a:spcPts val="0"/>
              </a:spcAft>
              <a:buClr>
                <a:schemeClr val="dk1"/>
              </a:buClr>
              <a:buSzPts val="1100"/>
              <a:buFont typeface="Arial"/>
              <a:buNone/>
            </a:pPr>
            <a:r>
              <a:rPr b="1" lang="en-GB" sz="2000">
                <a:solidFill>
                  <a:srgbClr val="3475A6"/>
                </a:solidFill>
                <a:latin typeface="Montserrat"/>
                <a:ea typeface="Montserrat"/>
                <a:cs typeface="Montserrat"/>
                <a:sym typeface="Montserrat"/>
              </a:rPr>
              <a:t>Data Science Lecture Housekeeping</a:t>
            </a:r>
            <a:endParaRPr b="1" sz="2000">
              <a:solidFill>
                <a:srgbClr val="3475A6"/>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1800">
              <a:solidFill>
                <a:srgbClr val="3475A6"/>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1800">
              <a:solidFill>
                <a:srgbClr val="3475A6"/>
              </a:solidFill>
              <a:latin typeface="Montserrat"/>
              <a:ea typeface="Montserrat"/>
              <a:cs typeface="Montserrat"/>
              <a:sym typeface="Montserrat"/>
            </a:endParaRPr>
          </a:p>
        </p:txBody>
      </p:sp>
      <p:sp>
        <p:nvSpPr>
          <p:cNvPr id="69" name="Google Shape;69;p15"/>
          <p:cNvSpPr/>
          <p:nvPr/>
        </p:nvSpPr>
        <p:spPr>
          <a:xfrm rot="5400000">
            <a:off x="4384498" y="-4384501"/>
            <a:ext cx="3750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cxnSp>
        <p:nvCxnSpPr>
          <p:cNvPr id="70" name="Google Shape;70;p15"/>
          <p:cNvCxnSpPr/>
          <p:nvPr/>
        </p:nvCxnSpPr>
        <p:spPr>
          <a:xfrm flipH="1" rot="10800000">
            <a:off x="839921" y="980858"/>
            <a:ext cx="7383600" cy="32400"/>
          </a:xfrm>
          <a:prstGeom prst="straightConnector1">
            <a:avLst/>
          </a:prstGeom>
          <a:noFill/>
          <a:ln cap="flat" cmpd="sng" w="19050">
            <a:solidFill>
              <a:srgbClr val="3475A6"/>
            </a:solidFill>
            <a:prstDash val="solid"/>
            <a:round/>
            <a:headEnd len="sm" w="sm" type="none"/>
            <a:tailEnd len="sm" w="sm" type="none"/>
          </a:ln>
        </p:spPr>
      </p:cxnSp>
      <p:sp>
        <p:nvSpPr>
          <p:cNvPr id="71" name="Google Shape;71;p15"/>
          <p:cNvSpPr txBox="1"/>
          <p:nvPr/>
        </p:nvSpPr>
        <p:spPr>
          <a:xfrm>
            <a:off x="921218" y="1076317"/>
            <a:ext cx="7650000" cy="2573100"/>
          </a:xfrm>
          <a:prstGeom prst="rect">
            <a:avLst/>
          </a:prstGeom>
          <a:noFill/>
          <a:ln>
            <a:noFill/>
          </a:ln>
        </p:spPr>
        <p:txBody>
          <a:bodyPr anchorCtr="0" anchor="t" bIns="82275" lIns="82275" spcFirstLastPara="1" rIns="82275" wrap="square" tIns="82275">
            <a:noAutofit/>
          </a:bodyPr>
          <a:lstStyle/>
          <a:p>
            <a:pPr indent="-323850" lvl="0" marL="457200" rtl="0" algn="l">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The use of disrespectful language is prohibited in the questions, this is a supportive, learning environment for all - please engage accordingly. </a:t>
            </a:r>
            <a:r>
              <a:rPr b="1" lang="en-GB" sz="1500">
                <a:latin typeface="Montserrat"/>
                <a:ea typeface="Montserrat"/>
                <a:cs typeface="Montserrat"/>
                <a:sym typeface="Montserrat"/>
              </a:rPr>
              <a:t>(FBV: Mutual Respect.)</a:t>
            </a:r>
            <a:endParaRPr b="1"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No question is daft or silly - </a:t>
            </a:r>
            <a:r>
              <a:rPr b="1" lang="en-GB" sz="1500">
                <a:latin typeface="Montserrat"/>
                <a:ea typeface="Montserrat"/>
                <a:cs typeface="Montserrat"/>
                <a:sym typeface="Montserrat"/>
              </a:rPr>
              <a:t>ask them! </a:t>
            </a:r>
            <a:endParaRPr b="1"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GB" sz="1500">
                <a:solidFill>
                  <a:schemeClr val="dk1"/>
                </a:solidFill>
                <a:latin typeface="Montserrat"/>
                <a:ea typeface="Montserrat"/>
                <a:cs typeface="Montserrat"/>
                <a:sym typeface="Montserrat"/>
              </a:rPr>
              <a:t>There are </a:t>
            </a:r>
            <a:r>
              <a:rPr b="1" lang="en-GB" sz="1500">
                <a:solidFill>
                  <a:schemeClr val="dk1"/>
                </a:solidFill>
                <a:latin typeface="Montserrat"/>
                <a:ea typeface="Montserrat"/>
                <a:cs typeface="Montserrat"/>
                <a:sym typeface="Montserrat"/>
              </a:rPr>
              <a:t>Q&amp;A sessions</a:t>
            </a:r>
            <a:r>
              <a:rPr lang="en-GB" sz="1500">
                <a:solidFill>
                  <a:schemeClr val="dk1"/>
                </a:solidFill>
                <a:latin typeface="Montserrat"/>
                <a:ea typeface="Montserrat"/>
                <a:cs typeface="Montserrat"/>
                <a:sym typeface="Montserrat"/>
              </a:rPr>
              <a:t> midway and at the end of the session, should you wish to ask any follow-up questions. Moderators are going to be answering questions as the session progresses as well.</a:t>
            </a:r>
            <a:endParaRPr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If you have any questions outside of this lecture, or that are not answered during this lecture, please do submit these for upcoming Open Classes. You can submit these questions here: </a:t>
            </a:r>
            <a:r>
              <a:rPr b="1" lang="en-GB" sz="1500" u="sng">
                <a:solidFill>
                  <a:schemeClr val="accent5"/>
                </a:solidFill>
                <a:latin typeface="Montserrat"/>
                <a:ea typeface="Montserrat"/>
                <a:cs typeface="Montserrat"/>
                <a:sym typeface="Montserrat"/>
                <a:hlinkClick r:id="rId4">
                  <a:extLst>
                    <a:ext uri="{A12FA001-AC4F-418D-AE19-62706E023703}">
                      <ahyp:hlinkClr val="tx"/>
                    </a:ext>
                  </a:extLst>
                </a:hlinkClick>
              </a:rPr>
              <a:t>Open Class Questions</a:t>
            </a:r>
            <a:endParaRPr b="1" i="0" sz="1300" u="none" cap="none" strike="noStrike">
              <a:solidFill>
                <a:schemeClr val="dk1"/>
              </a:solidFill>
              <a:latin typeface="Montserrat"/>
              <a:ea typeface="Montserrat"/>
              <a:cs typeface="Montserrat"/>
              <a:sym typeface="Montserrat"/>
            </a:endParaRPr>
          </a:p>
        </p:txBody>
      </p:sp>
      <p:cxnSp>
        <p:nvCxnSpPr>
          <p:cNvPr id="72" name="Google Shape;72;p15"/>
          <p:cNvCxnSpPr/>
          <p:nvPr/>
        </p:nvCxnSpPr>
        <p:spPr>
          <a:xfrm flipH="1" rot="10800000">
            <a:off x="682875" y="4757670"/>
            <a:ext cx="7599900" cy="10800"/>
          </a:xfrm>
          <a:prstGeom prst="straightConnector1">
            <a:avLst/>
          </a:prstGeom>
          <a:noFill/>
          <a:ln cap="flat" cmpd="sng" w="9525">
            <a:solidFill>
              <a:srgbClr val="CCCCCC"/>
            </a:solidFill>
            <a:prstDash val="solid"/>
            <a:round/>
            <a:headEnd len="sm" w="sm" type="none"/>
            <a:tailEnd len="sm" w="sm" type="none"/>
          </a:ln>
        </p:spPr>
      </p:cxnSp>
      <p:pic>
        <p:nvPicPr>
          <p:cNvPr id="73" name="Google Shape;73;p15"/>
          <p:cNvPicPr preferRelativeResize="0"/>
          <p:nvPr/>
        </p:nvPicPr>
        <p:blipFill rotWithShape="1">
          <a:blip r:embed="rId5">
            <a:alphaModFix/>
          </a:blip>
          <a:srcRect b="0" l="0" r="0" t="0"/>
          <a:stretch/>
        </p:blipFill>
        <p:spPr>
          <a:xfrm>
            <a:off x="8150567" y="4850933"/>
            <a:ext cx="890168" cy="17473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3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21" name="Google Shape;221;p33"/>
          <p:cNvSpPr txBox="1"/>
          <p:nvPr/>
        </p:nvSpPr>
        <p:spPr>
          <a:xfrm>
            <a:off x="745875" y="395525"/>
            <a:ext cx="7782300" cy="537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lang="en-GB" sz="3300">
                <a:solidFill>
                  <a:srgbClr val="C4A542"/>
                </a:solidFill>
                <a:latin typeface="Montserrat"/>
                <a:ea typeface="Montserrat"/>
                <a:cs typeface="Montserrat"/>
                <a:sym typeface="Montserrat"/>
              </a:rPr>
              <a:t>Development Data</a:t>
            </a:r>
            <a:endParaRPr b="0" i="0" sz="3300" u="none" cap="none" strike="noStrike">
              <a:solidFill>
                <a:srgbClr val="C4A542"/>
              </a:solidFill>
              <a:latin typeface="Montserrat"/>
              <a:ea typeface="Montserrat"/>
              <a:cs typeface="Montserrat"/>
              <a:sym typeface="Montserrat"/>
            </a:endParaRPr>
          </a:p>
        </p:txBody>
      </p:sp>
      <p:sp>
        <p:nvSpPr>
          <p:cNvPr id="222" name="Google Shape;222;p33"/>
          <p:cNvSpPr txBox="1"/>
          <p:nvPr/>
        </p:nvSpPr>
        <p:spPr>
          <a:xfrm>
            <a:off x="834475" y="1037150"/>
            <a:ext cx="7693800" cy="35016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Montserrat"/>
              <a:buChar char="★"/>
            </a:pPr>
            <a:r>
              <a:rPr b="1" lang="en-GB">
                <a:solidFill>
                  <a:schemeClr val="dk1"/>
                </a:solidFill>
                <a:latin typeface="Montserrat"/>
                <a:ea typeface="Montserrat"/>
                <a:cs typeface="Montserrat"/>
                <a:sym typeface="Montserrat"/>
              </a:rPr>
              <a:t>How do we determine the best way to prune a tree? We can take subtrees of an unpruned tree and compute the test error of predictions of that subtree. We can then select the subtree with the lowest test error rate. However, once we have done that we have fitted our pruning parameter to the test data.</a:t>
            </a:r>
            <a:endParaRPr b="1">
              <a:solidFill>
                <a:schemeClr val="dk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1"/>
              </a:buClr>
              <a:buSzPts val="1400"/>
              <a:buFont typeface="Montserrat"/>
              <a:buChar char="★"/>
            </a:pPr>
            <a:r>
              <a:rPr b="1" lang="en-GB">
                <a:solidFill>
                  <a:schemeClr val="dk1"/>
                </a:solidFill>
                <a:latin typeface="Montserrat"/>
                <a:ea typeface="Montserrat"/>
                <a:cs typeface="Montserrat"/>
                <a:sym typeface="Montserrat"/>
              </a:rPr>
              <a:t>This means the test data is no longer completely unseen. Fitting to test data can be avoided by splitting the dataset into three parts instead of two before training: a training set, development set (‘dev set’), and test set.</a:t>
            </a:r>
            <a:endParaRPr b="1">
              <a:solidFill>
                <a:schemeClr val="dk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1"/>
              </a:buClr>
              <a:buSzPts val="1400"/>
              <a:buFont typeface="Montserrat"/>
              <a:buChar char="★"/>
            </a:pPr>
            <a:r>
              <a:rPr b="1" lang="en-GB">
                <a:solidFill>
                  <a:schemeClr val="dk1"/>
                </a:solidFill>
                <a:latin typeface="Montserrat"/>
                <a:ea typeface="Montserrat"/>
                <a:cs typeface="Montserrat"/>
                <a:sym typeface="Montserrat"/>
              </a:rPr>
              <a:t>The development set is used to see whether the model seems to be generalising well to data that is not in the training set. This makes it possible to spot and try to remedy under- or overfitting. Only at the end do we test the model on totally unseen data. Another term for this third type of held-out data is the validation set.</a:t>
            </a:r>
            <a:endParaRPr b="1">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2100">
              <a:solidFill>
                <a:schemeClr val="dk1"/>
              </a:solidFill>
              <a:latin typeface="Montserrat"/>
              <a:ea typeface="Montserrat"/>
              <a:cs typeface="Montserrat"/>
              <a:sym typeface="Montserrat"/>
            </a:endParaRPr>
          </a:p>
        </p:txBody>
      </p:sp>
      <p:pic>
        <p:nvPicPr>
          <p:cNvPr id="223" name="Google Shape;223;p33"/>
          <p:cNvPicPr preferRelativeResize="0"/>
          <p:nvPr/>
        </p:nvPicPr>
        <p:blipFill rotWithShape="1">
          <a:blip r:embed="rId4">
            <a:alphaModFix/>
          </a:blip>
          <a:srcRect b="0" l="0" r="0" t="0"/>
          <a:stretch/>
        </p:blipFill>
        <p:spPr>
          <a:xfrm>
            <a:off x="8005100" y="96747"/>
            <a:ext cx="989076" cy="194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103452"/>
        </a:solidFill>
      </p:bgPr>
    </p:bg>
    <p:spTree>
      <p:nvGrpSpPr>
        <p:cNvPr id="227" name="Shape 227"/>
        <p:cNvGrpSpPr/>
        <p:nvPr/>
      </p:nvGrpSpPr>
      <p:grpSpPr>
        <a:xfrm>
          <a:off x="0" y="0"/>
          <a:ext cx="0" cy="0"/>
          <a:chOff x="0" y="0"/>
          <a:chExt cx="0" cy="0"/>
        </a:xfrm>
      </p:grpSpPr>
      <p:pic>
        <p:nvPicPr>
          <p:cNvPr id="228" name="Google Shape;228;p34"/>
          <p:cNvPicPr preferRelativeResize="0"/>
          <p:nvPr/>
        </p:nvPicPr>
        <p:blipFill rotWithShape="1">
          <a:blip r:embed="rId3">
            <a:alphaModFix/>
          </a:blip>
          <a:srcRect b="0" l="0" r="0" t="0"/>
          <a:stretch/>
        </p:blipFill>
        <p:spPr>
          <a:xfrm>
            <a:off x="2605874" y="388600"/>
            <a:ext cx="3649550" cy="821525"/>
          </a:xfrm>
          <a:prstGeom prst="rect">
            <a:avLst/>
          </a:prstGeom>
          <a:noFill/>
          <a:ln>
            <a:noFill/>
          </a:ln>
        </p:spPr>
      </p:pic>
      <p:sp>
        <p:nvSpPr>
          <p:cNvPr id="229" name="Google Shape;229;p34"/>
          <p:cNvSpPr txBox="1"/>
          <p:nvPr/>
        </p:nvSpPr>
        <p:spPr>
          <a:xfrm>
            <a:off x="2307288" y="1609300"/>
            <a:ext cx="4529400" cy="764100"/>
          </a:xfrm>
          <a:prstGeom prst="rect">
            <a:avLst/>
          </a:prstGeom>
          <a:noFill/>
          <a:ln>
            <a:noFill/>
          </a:ln>
        </p:spPr>
        <p:txBody>
          <a:bodyPr anchorCtr="0" anchor="t" bIns="82275" lIns="82275" spcFirstLastPara="1" rIns="82275" wrap="square" tIns="82275">
            <a:noAutofit/>
          </a:bodyPr>
          <a:lstStyle/>
          <a:p>
            <a:pPr indent="0" lvl="0" marL="0" marR="0" rtl="0" algn="l">
              <a:lnSpc>
                <a:spcPct val="115000"/>
              </a:lnSpc>
              <a:spcBef>
                <a:spcPts val="0"/>
              </a:spcBef>
              <a:spcAft>
                <a:spcPts val="0"/>
              </a:spcAft>
              <a:buNone/>
            </a:pPr>
            <a:r>
              <a:rPr b="1" lang="en-GB" sz="4000">
                <a:solidFill>
                  <a:srgbClr val="C4A542"/>
                </a:solidFill>
                <a:highlight>
                  <a:srgbClr val="103452"/>
                </a:highlight>
                <a:latin typeface="Montserrat"/>
                <a:ea typeface="Montserrat"/>
                <a:cs typeface="Montserrat"/>
                <a:sym typeface="Montserrat"/>
              </a:rPr>
              <a:t>Q &amp; A SECTION</a:t>
            </a:r>
            <a:endParaRPr b="1" i="0" sz="4000" u="none" cap="none" strike="noStrike">
              <a:solidFill>
                <a:srgbClr val="C4A542"/>
              </a:solidFill>
              <a:highlight>
                <a:srgbClr val="103452"/>
              </a:highlight>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b="0" i="0" sz="800" u="none" cap="none" strike="noStrike">
              <a:solidFill>
                <a:srgbClr val="343434"/>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b="1" i="0" sz="900" u="sng" cap="none" strike="noStrike">
              <a:solidFill>
                <a:srgbClr val="BC922D"/>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b="0" i="0" sz="900" u="none" cap="none" strike="noStrike">
              <a:solidFill>
                <a:schemeClr val="dk1"/>
              </a:solidFill>
              <a:latin typeface="Montserrat"/>
              <a:ea typeface="Montserrat"/>
              <a:cs typeface="Montserrat"/>
              <a:sym typeface="Montserrat"/>
            </a:endParaRPr>
          </a:p>
        </p:txBody>
      </p:sp>
      <p:sp>
        <p:nvSpPr>
          <p:cNvPr id="230" name="Google Shape;230;p34"/>
          <p:cNvSpPr txBox="1"/>
          <p:nvPr/>
        </p:nvSpPr>
        <p:spPr>
          <a:xfrm>
            <a:off x="2381800" y="2608025"/>
            <a:ext cx="4097700" cy="134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sz="2000">
                <a:solidFill>
                  <a:schemeClr val="lt1"/>
                </a:solidFill>
                <a:latin typeface="Montserrat"/>
                <a:ea typeface="Montserrat"/>
                <a:cs typeface="Montserrat"/>
                <a:sym typeface="Montserrat"/>
              </a:rPr>
              <a:t>Please use this time to ask any questions relating to the topic, should you have any.</a:t>
            </a:r>
            <a:endParaRPr sz="2000">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4" name="Shape 234"/>
        <p:cNvGrpSpPr/>
        <p:nvPr/>
      </p:nvGrpSpPr>
      <p:grpSpPr>
        <a:xfrm>
          <a:off x="0" y="0"/>
          <a:ext cx="0" cy="0"/>
          <a:chOff x="0" y="0"/>
          <a:chExt cx="0" cy="0"/>
        </a:xfrm>
      </p:grpSpPr>
      <p:pic>
        <p:nvPicPr>
          <p:cNvPr id="235" name="Google Shape;235;p35"/>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236" name="Google Shape;236;p35"/>
          <p:cNvPicPr preferRelativeResize="0"/>
          <p:nvPr/>
        </p:nvPicPr>
        <p:blipFill>
          <a:blip r:embed="rId4">
            <a:alphaModFix/>
          </a:blip>
          <a:stretch>
            <a:fillRect/>
          </a:stretch>
        </p:blipFill>
        <p:spPr>
          <a:xfrm>
            <a:off x="8769" y="0"/>
            <a:ext cx="9126462" cy="5143499"/>
          </a:xfrm>
          <a:prstGeom prst="rect">
            <a:avLst/>
          </a:prstGeom>
          <a:noFill/>
          <a:ln>
            <a:noFill/>
          </a:ln>
        </p:spPr>
      </p:pic>
      <p:sp>
        <p:nvSpPr>
          <p:cNvPr id="237" name="Google Shape;237;p35"/>
          <p:cNvSpPr txBox="1"/>
          <p:nvPr/>
        </p:nvSpPr>
        <p:spPr>
          <a:xfrm>
            <a:off x="6045030" y="194625"/>
            <a:ext cx="4862400" cy="1038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GB" sz="3400">
                <a:solidFill>
                  <a:srgbClr val="FFFFFF"/>
                </a:solidFill>
                <a:latin typeface="Poppins"/>
                <a:ea typeface="Poppins"/>
                <a:cs typeface="Poppins"/>
                <a:sym typeface="Poppins"/>
              </a:rPr>
              <a:t>Thank you </a:t>
            </a:r>
            <a:endParaRPr b="1" sz="3400">
              <a:solidFill>
                <a:srgbClr val="FFFFFF"/>
              </a:solidFill>
              <a:latin typeface="Poppins"/>
              <a:ea typeface="Poppins"/>
              <a:cs typeface="Poppins"/>
              <a:sym typeface="Poppins"/>
            </a:endParaRPr>
          </a:p>
          <a:p>
            <a:pPr indent="0" lvl="0" marL="0" rtl="0" algn="l">
              <a:spcBef>
                <a:spcPts val="0"/>
              </a:spcBef>
              <a:spcAft>
                <a:spcPts val="0"/>
              </a:spcAft>
              <a:buNone/>
            </a:pPr>
            <a:r>
              <a:rPr b="1" lang="en-GB" sz="3400">
                <a:solidFill>
                  <a:srgbClr val="FFFFFF"/>
                </a:solidFill>
                <a:latin typeface="Poppins"/>
                <a:ea typeface="Poppins"/>
                <a:cs typeface="Poppins"/>
                <a:sym typeface="Poppins"/>
              </a:rPr>
              <a:t>for joining us</a:t>
            </a:r>
            <a:endParaRPr b="1" sz="3400">
              <a:solidFill>
                <a:srgbClr val="FFFFFF"/>
              </a:solidFill>
              <a:latin typeface="Poppins"/>
              <a:ea typeface="Poppins"/>
              <a:cs typeface="Poppins"/>
              <a:sym typeface="Poppins"/>
            </a:endParaRPr>
          </a:p>
        </p:txBody>
      </p:sp>
      <p:sp>
        <p:nvSpPr>
          <p:cNvPr id="238" name="Google Shape;238;p35"/>
          <p:cNvSpPr txBox="1"/>
          <p:nvPr/>
        </p:nvSpPr>
        <p:spPr>
          <a:xfrm>
            <a:off x="3998775" y="1745750"/>
            <a:ext cx="5256000" cy="19086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1200"/>
              </a:spcBef>
              <a:spcAft>
                <a:spcPts val="0"/>
              </a:spcAft>
              <a:buClr>
                <a:srgbClr val="C4A542"/>
              </a:buClr>
              <a:buSzPts val="1700"/>
              <a:buFont typeface="Poppins Medium"/>
              <a:buAutoNum type="arabicPeriod"/>
            </a:pPr>
            <a:r>
              <a:rPr lang="en-GB" sz="2000">
                <a:solidFill>
                  <a:srgbClr val="C4A542"/>
                </a:solidFill>
                <a:latin typeface="Poppins Medium"/>
                <a:ea typeface="Poppins Medium"/>
                <a:cs typeface="Poppins Medium"/>
                <a:sym typeface="Poppins Medium"/>
              </a:rPr>
              <a:t>Take regular breaks</a:t>
            </a:r>
            <a:endParaRPr sz="2000">
              <a:solidFill>
                <a:srgbClr val="C4A542"/>
              </a:solidFill>
              <a:latin typeface="Poppins Medium"/>
              <a:ea typeface="Poppins Medium"/>
              <a:cs typeface="Poppins Medium"/>
              <a:sym typeface="Poppins Medium"/>
            </a:endParaRPr>
          </a:p>
          <a:p>
            <a:pPr indent="-336550" lvl="0" marL="457200" rtl="0" algn="l">
              <a:lnSpc>
                <a:spcPct val="115000"/>
              </a:lnSpc>
              <a:spcBef>
                <a:spcPts val="0"/>
              </a:spcBef>
              <a:spcAft>
                <a:spcPts val="0"/>
              </a:spcAft>
              <a:buClr>
                <a:srgbClr val="C4A542"/>
              </a:buClr>
              <a:buSzPts val="1700"/>
              <a:buFont typeface="Poppins Medium"/>
              <a:buAutoNum type="arabicPeriod"/>
            </a:pPr>
            <a:r>
              <a:rPr lang="en-GB" sz="2000">
                <a:solidFill>
                  <a:srgbClr val="C4A542"/>
                </a:solidFill>
                <a:latin typeface="Poppins Medium"/>
                <a:ea typeface="Poppins Medium"/>
                <a:cs typeface="Poppins Medium"/>
                <a:sym typeface="Poppins Medium"/>
              </a:rPr>
              <a:t>Stay hydrated</a:t>
            </a:r>
            <a:endParaRPr sz="2000">
              <a:solidFill>
                <a:srgbClr val="C4A542"/>
              </a:solidFill>
              <a:latin typeface="Poppins Medium"/>
              <a:ea typeface="Poppins Medium"/>
              <a:cs typeface="Poppins Medium"/>
              <a:sym typeface="Poppins Medium"/>
            </a:endParaRPr>
          </a:p>
          <a:p>
            <a:pPr indent="-336550" lvl="0" marL="457200" rtl="0" algn="l">
              <a:lnSpc>
                <a:spcPct val="115000"/>
              </a:lnSpc>
              <a:spcBef>
                <a:spcPts val="0"/>
              </a:spcBef>
              <a:spcAft>
                <a:spcPts val="0"/>
              </a:spcAft>
              <a:buClr>
                <a:srgbClr val="C4A542"/>
              </a:buClr>
              <a:buSzPts val="1700"/>
              <a:buFont typeface="Poppins Medium"/>
              <a:buAutoNum type="arabicPeriod"/>
            </a:pPr>
            <a:r>
              <a:rPr lang="en-GB" sz="2000">
                <a:solidFill>
                  <a:srgbClr val="C4A542"/>
                </a:solidFill>
                <a:latin typeface="Poppins Medium"/>
                <a:ea typeface="Poppins Medium"/>
                <a:cs typeface="Poppins Medium"/>
                <a:sym typeface="Poppins Medium"/>
              </a:rPr>
              <a:t>Avoid prolonged screen time</a:t>
            </a:r>
            <a:endParaRPr sz="2000">
              <a:solidFill>
                <a:srgbClr val="C4A542"/>
              </a:solidFill>
              <a:latin typeface="Poppins Medium"/>
              <a:ea typeface="Poppins Medium"/>
              <a:cs typeface="Poppins Medium"/>
              <a:sym typeface="Poppins Medium"/>
            </a:endParaRPr>
          </a:p>
          <a:p>
            <a:pPr indent="-336550" lvl="0" marL="457200" rtl="0" algn="l">
              <a:lnSpc>
                <a:spcPct val="115000"/>
              </a:lnSpc>
              <a:spcBef>
                <a:spcPts val="0"/>
              </a:spcBef>
              <a:spcAft>
                <a:spcPts val="0"/>
              </a:spcAft>
              <a:buClr>
                <a:srgbClr val="C4A542"/>
              </a:buClr>
              <a:buSzPts val="1700"/>
              <a:buFont typeface="Poppins Medium"/>
              <a:buAutoNum type="arabicPeriod"/>
            </a:pPr>
            <a:r>
              <a:rPr lang="en-GB" sz="2000">
                <a:solidFill>
                  <a:srgbClr val="C4A542"/>
                </a:solidFill>
                <a:latin typeface="Poppins Medium"/>
                <a:ea typeface="Poppins Medium"/>
                <a:cs typeface="Poppins Medium"/>
                <a:sym typeface="Poppins Medium"/>
              </a:rPr>
              <a:t>Practise good posture</a:t>
            </a:r>
            <a:endParaRPr sz="2000">
              <a:solidFill>
                <a:srgbClr val="C4A542"/>
              </a:solidFill>
              <a:latin typeface="Poppins Medium"/>
              <a:ea typeface="Poppins Medium"/>
              <a:cs typeface="Poppins Medium"/>
              <a:sym typeface="Poppins Medium"/>
            </a:endParaRPr>
          </a:p>
          <a:p>
            <a:pPr indent="-336550" lvl="0" marL="457200" rtl="0" algn="l">
              <a:lnSpc>
                <a:spcPct val="115000"/>
              </a:lnSpc>
              <a:spcBef>
                <a:spcPts val="0"/>
              </a:spcBef>
              <a:spcAft>
                <a:spcPts val="0"/>
              </a:spcAft>
              <a:buClr>
                <a:srgbClr val="C4A542"/>
              </a:buClr>
              <a:buSzPts val="1700"/>
              <a:buFont typeface="Poppins Medium"/>
              <a:buAutoNum type="arabicPeriod"/>
            </a:pPr>
            <a:r>
              <a:rPr lang="en-GB" sz="2000">
                <a:solidFill>
                  <a:srgbClr val="C4A542"/>
                </a:solidFill>
                <a:latin typeface="Poppins Medium"/>
                <a:ea typeface="Poppins Medium"/>
                <a:cs typeface="Poppins Medium"/>
                <a:sym typeface="Poppins Medium"/>
              </a:rPr>
              <a:t>Get regular exercise</a:t>
            </a:r>
            <a:endParaRPr sz="2000">
              <a:solidFill>
                <a:srgbClr val="C4A542"/>
              </a:solidFill>
              <a:latin typeface="Poppins Medium"/>
              <a:ea typeface="Poppins Medium"/>
              <a:cs typeface="Poppins Medium"/>
              <a:sym typeface="Poppins Medium"/>
            </a:endParaRPr>
          </a:p>
        </p:txBody>
      </p:sp>
      <p:pic>
        <p:nvPicPr>
          <p:cNvPr id="239" name="Google Shape;239;p35"/>
          <p:cNvPicPr preferRelativeResize="0"/>
          <p:nvPr/>
        </p:nvPicPr>
        <p:blipFill rotWithShape="1">
          <a:blip r:embed="rId5">
            <a:alphaModFix/>
          </a:blip>
          <a:srcRect b="0" l="0" r="0" t="0"/>
          <a:stretch/>
        </p:blipFill>
        <p:spPr>
          <a:xfrm>
            <a:off x="2994075" y="326275"/>
            <a:ext cx="2176748" cy="427250"/>
          </a:xfrm>
          <a:prstGeom prst="rect">
            <a:avLst/>
          </a:prstGeom>
          <a:noFill/>
          <a:ln>
            <a:noFill/>
          </a:ln>
        </p:spPr>
      </p:pic>
      <p:sp>
        <p:nvSpPr>
          <p:cNvPr id="240" name="Google Shape;240;p35"/>
          <p:cNvSpPr txBox="1"/>
          <p:nvPr/>
        </p:nvSpPr>
        <p:spPr>
          <a:xfrm>
            <a:off x="3808475" y="3869750"/>
            <a:ext cx="4435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sz="1600">
                <a:solidFill>
                  <a:schemeClr val="lt1"/>
                </a:solidFill>
                <a:latin typeface="Spectral"/>
                <a:ea typeface="Spectral"/>
                <a:cs typeface="Spectral"/>
                <a:sym typeface="Spectral"/>
              </a:rPr>
              <a:t>“With great power comes great responsibility”</a:t>
            </a:r>
            <a:endParaRPr b="1" i="1" sz="1600">
              <a:solidFill>
                <a:schemeClr val="lt1"/>
              </a:solidFill>
              <a:latin typeface="Spectral"/>
              <a:ea typeface="Spectral"/>
              <a:cs typeface="Spectral"/>
              <a:sym typeface="Spectral"/>
            </a:endParaRPr>
          </a:p>
        </p:txBody>
      </p:sp>
      <p:cxnSp>
        <p:nvCxnSpPr>
          <p:cNvPr id="241" name="Google Shape;241;p35"/>
          <p:cNvCxnSpPr/>
          <p:nvPr/>
        </p:nvCxnSpPr>
        <p:spPr>
          <a:xfrm>
            <a:off x="3603775" y="4277925"/>
            <a:ext cx="4435800" cy="8100"/>
          </a:xfrm>
          <a:prstGeom prst="straightConnector1">
            <a:avLst/>
          </a:prstGeom>
          <a:noFill/>
          <a:ln cap="flat" cmpd="sng" w="9525">
            <a:solidFill>
              <a:srgbClr val="C4A542"/>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16"/>
          <p:cNvPicPr preferRelativeResize="0"/>
          <p:nvPr/>
        </p:nvPicPr>
        <p:blipFill rotWithShape="1">
          <a:blip r:embed="rId3">
            <a:alphaModFix/>
          </a:blip>
          <a:srcRect b="0" l="0" r="0" t="0"/>
          <a:stretch/>
        </p:blipFill>
        <p:spPr>
          <a:xfrm>
            <a:off x="-6818" y="0"/>
            <a:ext cx="9150816" cy="5143500"/>
          </a:xfrm>
          <a:prstGeom prst="rect">
            <a:avLst/>
          </a:prstGeom>
          <a:noFill/>
          <a:ln>
            <a:noFill/>
          </a:ln>
        </p:spPr>
      </p:pic>
      <p:sp>
        <p:nvSpPr>
          <p:cNvPr id="79" name="Google Shape;79;p16"/>
          <p:cNvSpPr txBox="1"/>
          <p:nvPr/>
        </p:nvSpPr>
        <p:spPr>
          <a:xfrm>
            <a:off x="839925" y="550350"/>
            <a:ext cx="6473700" cy="462900"/>
          </a:xfrm>
          <a:prstGeom prst="rect">
            <a:avLst/>
          </a:prstGeom>
          <a:noFill/>
          <a:ln>
            <a:noFill/>
          </a:ln>
        </p:spPr>
        <p:txBody>
          <a:bodyPr anchorCtr="0" anchor="t" bIns="82275" lIns="82275" spcFirstLastPara="1" rIns="82275" wrap="square" tIns="82275">
            <a:noAutofit/>
          </a:bodyPr>
          <a:lstStyle/>
          <a:p>
            <a:pPr indent="0" lvl="0" marL="0" rtl="0" algn="l">
              <a:spcBef>
                <a:spcPts val="0"/>
              </a:spcBef>
              <a:spcAft>
                <a:spcPts val="0"/>
              </a:spcAft>
              <a:buClr>
                <a:schemeClr val="dk1"/>
              </a:buClr>
              <a:buSzPts val="1100"/>
              <a:buFont typeface="Arial"/>
              <a:buNone/>
            </a:pPr>
            <a:r>
              <a:rPr b="1" lang="en-GB" sz="2000">
                <a:solidFill>
                  <a:srgbClr val="3475A6"/>
                </a:solidFill>
                <a:latin typeface="Montserrat"/>
                <a:ea typeface="Montserrat"/>
                <a:cs typeface="Montserrat"/>
                <a:sym typeface="Montserrat"/>
              </a:rPr>
              <a:t>Data Science Lecture Housekeeping </a:t>
            </a:r>
            <a:r>
              <a:rPr lang="en-GB" sz="2000">
                <a:solidFill>
                  <a:srgbClr val="3475A6"/>
                </a:solidFill>
                <a:latin typeface="Montserrat"/>
                <a:ea typeface="Montserrat"/>
                <a:cs typeface="Montserrat"/>
                <a:sym typeface="Montserrat"/>
              </a:rPr>
              <a:t>cont.</a:t>
            </a:r>
            <a:endParaRPr sz="2000">
              <a:solidFill>
                <a:srgbClr val="3475A6"/>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1800">
              <a:solidFill>
                <a:srgbClr val="3475A6"/>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1800">
              <a:solidFill>
                <a:srgbClr val="3475A6"/>
              </a:solidFill>
              <a:latin typeface="Montserrat"/>
              <a:ea typeface="Montserrat"/>
              <a:cs typeface="Montserrat"/>
              <a:sym typeface="Montserrat"/>
            </a:endParaRPr>
          </a:p>
        </p:txBody>
      </p:sp>
      <p:sp>
        <p:nvSpPr>
          <p:cNvPr id="80" name="Google Shape;80;p16"/>
          <p:cNvSpPr/>
          <p:nvPr/>
        </p:nvSpPr>
        <p:spPr>
          <a:xfrm rot="5400000">
            <a:off x="4384498" y="-4384501"/>
            <a:ext cx="3750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cxnSp>
        <p:nvCxnSpPr>
          <p:cNvPr id="81" name="Google Shape;81;p16"/>
          <p:cNvCxnSpPr/>
          <p:nvPr/>
        </p:nvCxnSpPr>
        <p:spPr>
          <a:xfrm flipH="1" rot="10800000">
            <a:off x="839921" y="980858"/>
            <a:ext cx="7383600" cy="32400"/>
          </a:xfrm>
          <a:prstGeom prst="straightConnector1">
            <a:avLst/>
          </a:prstGeom>
          <a:noFill/>
          <a:ln cap="flat" cmpd="sng" w="19050">
            <a:solidFill>
              <a:srgbClr val="3475A6"/>
            </a:solidFill>
            <a:prstDash val="solid"/>
            <a:round/>
            <a:headEnd len="sm" w="sm" type="none"/>
            <a:tailEnd len="sm" w="sm" type="none"/>
          </a:ln>
        </p:spPr>
      </p:cxnSp>
      <p:sp>
        <p:nvSpPr>
          <p:cNvPr id="82" name="Google Shape;82;p16"/>
          <p:cNvSpPr txBox="1"/>
          <p:nvPr/>
        </p:nvSpPr>
        <p:spPr>
          <a:xfrm>
            <a:off x="921218" y="1645530"/>
            <a:ext cx="7650000" cy="2573100"/>
          </a:xfrm>
          <a:prstGeom prst="rect">
            <a:avLst/>
          </a:prstGeom>
          <a:noFill/>
          <a:ln>
            <a:noFill/>
          </a:ln>
        </p:spPr>
        <p:txBody>
          <a:bodyPr anchorCtr="0" anchor="t" bIns="82275" lIns="82275" spcFirstLastPara="1" rIns="82275" wrap="square" tIns="82275">
            <a:noAutofit/>
          </a:bodyPr>
          <a:lstStyle/>
          <a:p>
            <a:pPr indent="-323850" lvl="0" marL="457200" rtl="0" algn="l">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For all </a:t>
            </a:r>
            <a:r>
              <a:rPr b="1" lang="en-GB" sz="1500">
                <a:latin typeface="Montserrat"/>
                <a:ea typeface="Montserrat"/>
                <a:cs typeface="Montserrat"/>
                <a:sym typeface="Montserrat"/>
              </a:rPr>
              <a:t>non-academic questions</a:t>
            </a:r>
            <a:r>
              <a:rPr lang="en-GB" sz="1500">
                <a:latin typeface="Montserrat"/>
                <a:ea typeface="Montserrat"/>
                <a:cs typeface="Montserrat"/>
                <a:sym typeface="Montserrat"/>
              </a:rPr>
              <a:t>, please submit a query: </a:t>
            </a:r>
            <a:r>
              <a:rPr b="1" lang="en-GB" sz="1500" u="sng">
                <a:solidFill>
                  <a:schemeClr val="hlink"/>
                </a:solidFill>
                <a:latin typeface="Montserrat"/>
                <a:ea typeface="Montserrat"/>
                <a:cs typeface="Montserrat"/>
                <a:sym typeface="Montserrat"/>
                <a:hlinkClick r:id="rId4"/>
              </a:rPr>
              <a:t>www.hyperiondev.com/support</a:t>
            </a:r>
            <a:br>
              <a:rPr b="1" lang="en-GB" sz="1500">
                <a:latin typeface="Montserrat"/>
                <a:ea typeface="Montserrat"/>
                <a:cs typeface="Montserrat"/>
                <a:sym typeface="Montserrat"/>
              </a:rPr>
            </a:br>
            <a:endParaRPr b="1"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Report a </a:t>
            </a:r>
            <a:r>
              <a:rPr b="1" lang="en-GB" sz="1500">
                <a:latin typeface="Montserrat"/>
                <a:ea typeface="Montserrat"/>
                <a:cs typeface="Montserrat"/>
                <a:sym typeface="Montserrat"/>
              </a:rPr>
              <a:t>safeguarding</a:t>
            </a:r>
            <a:r>
              <a:rPr lang="en-GB" sz="1500">
                <a:latin typeface="Montserrat"/>
                <a:ea typeface="Montserrat"/>
                <a:cs typeface="Montserrat"/>
                <a:sym typeface="Montserrat"/>
              </a:rPr>
              <a:t> incident: </a:t>
            </a:r>
            <a:r>
              <a:rPr b="1" lang="en-GB" sz="1500" u="sng">
                <a:solidFill>
                  <a:schemeClr val="hlink"/>
                </a:solidFill>
                <a:latin typeface="Montserrat"/>
                <a:ea typeface="Montserrat"/>
                <a:cs typeface="Montserrat"/>
                <a:sym typeface="Montserrat"/>
                <a:hlinkClick r:id="rId5"/>
              </a:rPr>
              <a:t>www.hyperiondev.com/safeguardreporting</a:t>
            </a:r>
            <a:br>
              <a:rPr b="1" lang="en-GB" sz="1500">
                <a:latin typeface="Montserrat"/>
                <a:ea typeface="Montserrat"/>
                <a:cs typeface="Montserrat"/>
                <a:sym typeface="Montserrat"/>
              </a:rPr>
            </a:br>
            <a:endParaRPr b="1"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We would love your </a:t>
            </a:r>
            <a:r>
              <a:rPr b="1" lang="en-GB" sz="1500">
                <a:latin typeface="Montserrat"/>
                <a:ea typeface="Montserrat"/>
                <a:cs typeface="Montserrat"/>
                <a:sym typeface="Montserrat"/>
              </a:rPr>
              <a:t>feedback</a:t>
            </a:r>
            <a:r>
              <a:rPr lang="en-GB" sz="1500">
                <a:latin typeface="Montserrat"/>
                <a:ea typeface="Montserrat"/>
                <a:cs typeface="Montserrat"/>
                <a:sym typeface="Montserrat"/>
              </a:rPr>
              <a:t> on lectures: </a:t>
            </a:r>
            <a:r>
              <a:rPr b="1" lang="en-GB" sz="1500" u="sng">
                <a:solidFill>
                  <a:schemeClr val="hlink"/>
                </a:solidFill>
                <a:latin typeface="Montserrat"/>
                <a:ea typeface="Montserrat"/>
                <a:cs typeface="Montserrat"/>
                <a:sym typeface="Montserrat"/>
                <a:hlinkClick r:id="rId6"/>
              </a:rPr>
              <a:t>Feedback on Lectures</a:t>
            </a:r>
            <a:endParaRPr b="1" i="0" sz="1300" u="none" cap="none" strike="noStrike">
              <a:solidFill>
                <a:schemeClr val="dk1"/>
              </a:solidFill>
              <a:latin typeface="Montserrat"/>
              <a:ea typeface="Montserrat"/>
              <a:cs typeface="Montserrat"/>
              <a:sym typeface="Montserrat"/>
            </a:endParaRPr>
          </a:p>
        </p:txBody>
      </p:sp>
      <p:cxnSp>
        <p:nvCxnSpPr>
          <p:cNvPr id="83" name="Google Shape;83;p16"/>
          <p:cNvCxnSpPr/>
          <p:nvPr/>
        </p:nvCxnSpPr>
        <p:spPr>
          <a:xfrm flipH="1" rot="10800000">
            <a:off x="682875" y="4757670"/>
            <a:ext cx="7599900" cy="10800"/>
          </a:xfrm>
          <a:prstGeom prst="straightConnector1">
            <a:avLst/>
          </a:prstGeom>
          <a:noFill/>
          <a:ln cap="flat" cmpd="sng" w="9525">
            <a:solidFill>
              <a:srgbClr val="CCCCCC"/>
            </a:solidFill>
            <a:prstDash val="solid"/>
            <a:round/>
            <a:headEnd len="sm" w="sm" type="none"/>
            <a:tailEnd len="sm" w="sm" type="none"/>
          </a:ln>
        </p:spPr>
      </p:cxnSp>
      <p:pic>
        <p:nvPicPr>
          <p:cNvPr id="84" name="Google Shape;84;p16"/>
          <p:cNvPicPr preferRelativeResize="0"/>
          <p:nvPr/>
        </p:nvPicPr>
        <p:blipFill rotWithShape="1">
          <a:blip r:embed="rId7">
            <a:alphaModFix/>
          </a:blip>
          <a:srcRect b="0" l="0" r="0" t="0"/>
          <a:stretch/>
        </p:blipFill>
        <p:spPr>
          <a:xfrm>
            <a:off x="8150567" y="4850933"/>
            <a:ext cx="890168" cy="17473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7"/>
          <p:cNvPicPr preferRelativeResize="0"/>
          <p:nvPr/>
        </p:nvPicPr>
        <p:blipFill>
          <a:blip r:embed="rId3">
            <a:alphaModFix/>
          </a:blip>
          <a:stretch>
            <a:fillRect/>
          </a:stretch>
        </p:blipFill>
        <p:spPr>
          <a:xfrm>
            <a:off x="6" y="8913"/>
            <a:ext cx="9144003" cy="5125668"/>
          </a:xfrm>
          <a:prstGeom prst="rect">
            <a:avLst/>
          </a:prstGeom>
          <a:noFill/>
          <a:ln>
            <a:noFill/>
          </a:ln>
        </p:spPr>
      </p:pic>
      <p:pic>
        <p:nvPicPr>
          <p:cNvPr id="90" name="Google Shape;90;p17"/>
          <p:cNvPicPr preferRelativeResize="0"/>
          <p:nvPr/>
        </p:nvPicPr>
        <p:blipFill>
          <a:blip r:embed="rId4">
            <a:alphaModFix/>
          </a:blip>
          <a:stretch>
            <a:fillRect/>
          </a:stretch>
        </p:blipFill>
        <p:spPr>
          <a:xfrm>
            <a:off x="0" y="-107375"/>
            <a:ext cx="9334901" cy="5250876"/>
          </a:xfrm>
          <a:prstGeom prst="rect">
            <a:avLst/>
          </a:prstGeom>
          <a:noFill/>
          <a:ln>
            <a:noFill/>
          </a:ln>
        </p:spPr>
      </p:pic>
      <p:sp>
        <p:nvSpPr>
          <p:cNvPr id="91" name="Google Shape;91;p17"/>
          <p:cNvSpPr txBox="1"/>
          <p:nvPr/>
        </p:nvSpPr>
        <p:spPr>
          <a:xfrm>
            <a:off x="682775" y="1791450"/>
            <a:ext cx="3152700" cy="156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4000">
                <a:solidFill>
                  <a:srgbClr val="FFFFFF"/>
                </a:solidFill>
                <a:latin typeface="Montserrat Black"/>
                <a:ea typeface="Montserrat Black"/>
                <a:cs typeface="Montserrat Black"/>
                <a:sym typeface="Montserrat Black"/>
              </a:rPr>
              <a:t>Lecture Objectives</a:t>
            </a:r>
            <a:endParaRPr sz="4000">
              <a:solidFill>
                <a:srgbClr val="FFFFFF"/>
              </a:solidFill>
              <a:latin typeface="Montserrat Black"/>
              <a:ea typeface="Montserrat Black"/>
              <a:cs typeface="Montserrat Black"/>
              <a:sym typeface="Montserrat Black"/>
            </a:endParaRPr>
          </a:p>
        </p:txBody>
      </p:sp>
      <p:sp>
        <p:nvSpPr>
          <p:cNvPr id="92" name="Google Shape;92;p17"/>
          <p:cNvSpPr txBox="1"/>
          <p:nvPr/>
        </p:nvSpPr>
        <p:spPr>
          <a:xfrm>
            <a:off x="4691200" y="652038"/>
            <a:ext cx="4020600" cy="2147100"/>
          </a:xfrm>
          <a:prstGeom prst="rect">
            <a:avLst/>
          </a:prstGeom>
          <a:noFill/>
          <a:ln>
            <a:noFill/>
          </a:ln>
        </p:spPr>
        <p:txBody>
          <a:bodyPr anchorCtr="0" anchor="t" bIns="91425" lIns="91425" spcFirstLastPara="1" rIns="91425" wrap="square" tIns="91425">
            <a:spAutoFit/>
          </a:bodyPr>
          <a:lstStyle/>
          <a:p>
            <a:pPr indent="-323850" lvl="0" marL="457200" rtl="0" algn="l">
              <a:lnSpc>
                <a:spcPct val="150000"/>
              </a:lnSpc>
              <a:spcBef>
                <a:spcPts val="0"/>
              </a:spcBef>
              <a:spcAft>
                <a:spcPts val="0"/>
              </a:spcAft>
              <a:buClr>
                <a:schemeClr val="dk1"/>
              </a:buClr>
              <a:buSzPts val="1500"/>
              <a:buFont typeface="Montserrat"/>
              <a:buChar char="●"/>
            </a:pPr>
            <a:r>
              <a:rPr b="1" lang="en-GB" sz="1500">
                <a:solidFill>
                  <a:schemeClr val="dk1"/>
                </a:solidFill>
                <a:latin typeface="Montserrat"/>
                <a:ea typeface="Montserrat"/>
                <a:cs typeface="Montserrat"/>
                <a:sym typeface="Montserrat"/>
              </a:rPr>
              <a:t>Learn about tree-based methods for regression and classification.</a:t>
            </a:r>
            <a:endParaRPr b="1" sz="15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500">
              <a:solidFill>
                <a:schemeClr val="dk1"/>
              </a:solidFill>
              <a:latin typeface="Montserrat"/>
              <a:ea typeface="Montserrat"/>
              <a:cs typeface="Montserrat"/>
              <a:sym typeface="Montserrat"/>
            </a:endParaRPr>
          </a:p>
          <a:p>
            <a:pPr indent="-323850" lvl="0" marL="457200" rtl="0" algn="l">
              <a:lnSpc>
                <a:spcPct val="150000"/>
              </a:lnSpc>
              <a:spcBef>
                <a:spcPts val="0"/>
              </a:spcBef>
              <a:spcAft>
                <a:spcPts val="0"/>
              </a:spcAft>
              <a:buClr>
                <a:schemeClr val="dk1"/>
              </a:buClr>
              <a:buSzPts val="1500"/>
              <a:buFont typeface="Montserrat"/>
              <a:buChar char="●"/>
            </a:pPr>
            <a:r>
              <a:rPr b="1" lang="en-GB" sz="1500">
                <a:solidFill>
                  <a:schemeClr val="dk1"/>
                </a:solidFill>
                <a:latin typeface="Montserrat"/>
                <a:ea typeface="Montserrat"/>
                <a:cs typeface="Montserrat"/>
                <a:sym typeface="Montserrat"/>
              </a:rPr>
              <a:t>Tree-based methods to solve problems using a flow chart.</a:t>
            </a:r>
            <a:endParaRPr b="1" sz="1500">
              <a:solidFill>
                <a:schemeClr val="dk1"/>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b="1" sz="1500">
              <a:solidFill>
                <a:schemeClr val="dk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1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98" name="Google Shape;98;p18"/>
          <p:cNvSpPr txBox="1"/>
          <p:nvPr/>
        </p:nvSpPr>
        <p:spPr>
          <a:xfrm>
            <a:off x="745975" y="395525"/>
            <a:ext cx="7782300" cy="537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lang="en-GB" sz="3300">
                <a:solidFill>
                  <a:srgbClr val="C4A542"/>
                </a:solidFill>
                <a:latin typeface="Montserrat"/>
                <a:ea typeface="Montserrat"/>
                <a:cs typeface="Montserrat"/>
                <a:sym typeface="Montserrat"/>
              </a:rPr>
              <a:t>Intro to Decision Trees</a:t>
            </a:r>
            <a:endParaRPr b="0" i="0" sz="3300" u="none" cap="none" strike="noStrike">
              <a:solidFill>
                <a:srgbClr val="C4A542"/>
              </a:solidFill>
              <a:latin typeface="Montserrat"/>
              <a:ea typeface="Montserrat"/>
              <a:cs typeface="Montserrat"/>
              <a:sym typeface="Montserrat"/>
            </a:endParaRPr>
          </a:p>
        </p:txBody>
      </p:sp>
      <p:sp>
        <p:nvSpPr>
          <p:cNvPr id="99" name="Google Shape;99;p18"/>
          <p:cNvSpPr txBox="1"/>
          <p:nvPr/>
        </p:nvSpPr>
        <p:spPr>
          <a:xfrm>
            <a:off x="834475" y="1037150"/>
            <a:ext cx="7693800" cy="3544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Montserrat"/>
              <a:buChar char="★"/>
            </a:pPr>
            <a:r>
              <a:rPr b="1" lang="en-GB">
                <a:solidFill>
                  <a:schemeClr val="dk1"/>
                </a:solidFill>
                <a:latin typeface="Montserrat"/>
                <a:ea typeface="Montserrat"/>
                <a:cs typeface="Montserrat"/>
                <a:sym typeface="Montserrat"/>
              </a:rPr>
              <a:t>Decision tree work by formulating simple rules that partition data into even smaller regions. Each partition can be thought of as a fork in the road, where a decision will be made.</a:t>
            </a:r>
            <a:endParaRPr b="1">
              <a:solidFill>
                <a:schemeClr val="dk1"/>
              </a:solidFill>
              <a:latin typeface="Montserrat"/>
              <a:ea typeface="Montserrat"/>
              <a:cs typeface="Montserrat"/>
              <a:sym typeface="Montserrat"/>
            </a:endParaRPr>
          </a:p>
          <a:p>
            <a:pPr indent="0" lvl="0" marL="457200" rtl="0" algn="l">
              <a:lnSpc>
                <a:spcPct val="115000"/>
              </a:lnSpc>
              <a:spcBef>
                <a:spcPts val="0"/>
              </a:spcBef>
              <a:spcAft>
                <a:spcPts val="0"/>
              </a:spcAft>
              <a:buClr>
                <a:schemeClr val="dk1"/>
              </a:buClr>
              <a:buSzPts val="1100"/>
              <a:buFont typeface="Arial"/>
              <a:buNone/>
            </a:pPr>
            <a:r>
              <a:t/>
            </a:r>
            <a:endParaRPr b="1">
              <a:solidFill>
                <a:schemeClr val="dk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1"/>
              </a:buClr>
              <a:buSzPts val="1400"/>
              <a:buFont typeface="Montserrat"/>
              <a:buChar char="★"/>
            </a:pPr>
            <a:r>
              <a:rPr b="1" lang="en-GB">
                <a:solidFill>
                  <a:schemeClr val="dk1"/>
                </a:solidFill>
                <a:latin typeface="Montserrat"/>
                <a:ea typeface="Montserrat"/>
                <a:cs typeface="Montserrat"/>
                <a:sym typeface="Montserrat"/>
              </a:rPr>
              <a:t>The decision is made based on rules which are derived from learning experiences. Decision trees are among the most interpretable machine learning techniques based on how they resemble how humans make decisions.</a:t>
            </a:r>
            <a:endParaRPr b="1">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1"/>
              </a:buClr>
              <a:buSzPts val="1400"/>
              <a:buFont typeface="Montserrat"/>
              <a:buChar char="★"/>
            </a:pPr>
            <a:r>
              <a:rPr b="1" lang="en-GB">
                <a:solidFill>
                  <a:schemeClr val="dk1"/>
                </a:solidFill>
                <a:latin typeface="Montserrat"/>
                <a:ea typeface="Montserrat"/>
                <a:cs typeface="Montserrat"/>
                <a:sym typeface="Montserrat"/>
              </a:rPr>
              <a:t>For example, to make dinner, one would first think if there are enough ingredients in the fridge to make a meal. If there aren’t enough ingredients, we’ll need to consider other options. Based on the time of day, you may decide to go to the grocery store or just decide on take-out instead.</a:t>
            </a:r>
            <a:endParaRPr b="1">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a:solidFill>
                <a:schemeClr val="dk1"/>
              </a:solidFill>
              <a:latin typeface="Montserrat"/>
              <a:ea typeface="Montserrat"/>
              <a:cs typeface="Montserrat"/>
              <a:sym typeface="Montserrat"/>
            </a:endParaRPr>
          </a:p>
        </p:txBody>
      </p:sp>
      <p:pic>
        <p:nvPicPr>
          <p:cNvPr id="100" name="Google Shape;100;p18"/>
          <p:cNvPicPr preferRelativeResize="0"/>
          <p:nvPr/>
        </p:nvPicPr>
        <p:blipFill rotWithShape="1">
          <a:blip r:embed="rId4">
            <a:alphaModFix/>
          </a:blip>
          <a:srcRect b="0" l="0" r="0" t="0"/>
          <a:stretch/>
        </p:blipFill>
        <p:spPr>
          <a:xfrm>
            <a:off x="8005100" y="96747"/>
            <a:ext cx="989076" cy="194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1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6" name="Google Shape;106;p19"/>
          <p:cNvSpPr txBox="1"/>
          <p:nvPr/>
        </p:nvSpPr>
        <p:spPr>
          <a:xfrm>
            <a:off x="745975" y="395525"/>
            <a:ext cx="7782300" cy="537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lang="en-GB" sz="3300">
                <a:solidFill>
                  <a:srgbClr val="C4A542"/>
                </a:solidFill>
                <a:latin typeface="Montserrat"/>
                <a:ea typeface="Montserrat"/>
                <a:cs typeface="Montserrat"/>
                <a:sym typeface="Montserrat"/>
              </a:rPr>
              <a:t>Classification Trees</a:t>
            </a:r>
            <a:endParaRPr b="0" i="0" sz="3300" u="none" cap="none" strike="noStrike">
              <a:solidFill>
                <a:srgbClr val="C4A542"/>
              </a:solidFill>
              <a:latin typeface="Montserrat"/>
              <a:ea typeface="Montserrat"/>
              <a:cs typeface="Montserrat"/>
              <a:sym typeface="Montserrat"/>
            </a:endParaRPr>
          </a:p>
        </p:txBody>
      </p:sp>
      <p:sp>
        <p:nvSpPr>
          <p:cNvPr id="107" name="Google Shape;107;p19"/>
          <p:cNvSpPr txBox="1"/>
          <p:nvPr/>
        </p:nvSpPr>
        <p:spPr>
          <a:xfrm>
            <a:off x="834475" y="1037150"/>
            <a:ext cx="7693800" cy="35448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Montserrat"/>
              <a:buChar char="★"/>
            </a:pPr>
            <a:r>
              <a:rPr b="1" lang="en-GB" sz="1600">
                <a:solidFill>
                  <a:schemeClr val="dk1"/>
                </a:solidFill>
                <a:latin typeface="Montserrat"/>
                <a:ea typeface="Montserrat"/>
                <a:cs typeface="Montserrat"/>
                <a:sym typeface="Montserrat"/>
              </a:rPr>
              <a:t>Decision trees created for datasets with a categorical dependent variable are called classification trees. As an example, let’s look at the Titanic dataset. A tree model of this dataset shows us the likelihood of different kinds of passengers surviving the sinking of the Titanic.</a:t>
            </a:r>
            <a:endParaRPr b="1" sz="16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b="1" sz="1600">
              <a:solidFill>
                <a:schemeClr val="dk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dk1"/>
              </a:buClr>
              <a:buSzPts val="1600"/>
              <a:buFont typeface="Montserrat"/>
              <a:buChar char="★"/>
            </a:pPr>
            <a:r>
              <a:rPr b="1" lang="en-GB" sz="1600">
                <a:solidFill>
                  <a:schemeClr val="dk1"/>
                </a:solidFill>
                <a:latin typeface="Montserrat"/>
                <a:ea typeface="Montserrat"/>
                <a:cs typeface="Montserrat"/>
                <a:sym typeface="Montserrat"/>
              </a:rPr>
              <a:t>The tree consists of nodes, and each node has a rule that determines whether an instance moves on to the left or right child node. At the end of each possible path is a leaf. In a classification tree, a leaf contains the predicted label for an instance with those input features.</a:t>
            </a:r>
            <a:endParaRPr b="1" sz="16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1600">
              <a:solidFill>
                <a:schemeClr val="dk1"/>
              </a:solidFill>
              <a:latin typeface="Montserrat"/>
              <a:ea typeface="Montserrat"/>
              <a:cs typeface="Montserrat"/>
              <a:sym typeface="Montserrat"/>
            </a:endParaRPr>
          </a:p>
        </p:txBody>
      </p:sp>
      <p:pic>
        <p:nvPicPr>
          <p:cNvPr id="108" name="Google Shape;108;p19"/>
          <p:cNvPicPr preferRelativeResize="0"/>
          <p:nvPr/>
        </p:nvPicPr>
        <p:blipFill rotWithShape="1">
          <a:blip r:embed="rId4">
            <a:alphaModFix/>
          </a:blip>
          <a:srcRect b="0" l="0" r="0" t="0"/>
          <a:stretch/>
        </p:blipFill>
        <p:spPr>
          <a:xfrm>
            <a:off x="8005100" y="96747"/>
            <a:ext cx="989076" cy="194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20"/>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14" name="Google Shape;114;p20"/>
          <p:cNvSpPr txBox="1"/>
          <p:nvPr/>
        </p:nvSpPr>
        <p:spPr>
          <a:xfrm>
            <a:off x="790225" y="395525"/>
            <a:ext cx="7782300" cy="537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b="0" i="0" sz="3300" u="none" cap="none" strike="noStrike">
              <a:solidFill>
                <a:srgbClr val="C4A542"/>
              </a:solidFill>
              <a:latin typeface="Montserrat"/>
              <a:ea typeface="Montserrat"/>
              <a:cs typeface="Montserrat"/>
              <a:sym typeface="Montserrat"/>
            </a:endParaRPr>
          </a:p>
        </p:txBody>
      </p:sp>
      <p:sp>
        <p:nvSpPr>
          <p:cNvPr id="115" name="Google Shape;115;p20"/>
          <p:cNvSpPr txBox="1"/>
          <p:nvPr/>
        </p:nvSpPr>
        <p:spPr>
          <a:xfrm>
            <a:off x="834475" y="1037150"/>
            <a:ext cx="7693800" cy="354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b="1" sz="1500">
              <a:solidFill>
                <a:schemeClr val="dk1"/>
              </a:solidFill>
              <a:latin typeface="Montserrat"/>
              <a:ea typeface="Montserrat"/>
              <a:cs typeface="Montserrat"/>
              <a:sym typeface="Montserrat"/>
            </a:endParaRPr>
          </a:p>
        </p:txBody>
      </p:sp>
      <p:pic>
        <p:nvPicPr>
          <p:cNvPr id="116" name="Google Shape;116;p20"/>
          <p:cNvPicPr preferRelativeResize="0"/>
          <p:nvPr/>
        </p:nvPicPr>
        <p:blipFill rotWithShape="1">
          <a:blip r:embed="rId4">
            <a:alphaModFix/>
          </a:blip>
          <a:srcRect b="0" l="0" r="0" t="0"/>
          <a:stretch/>
        </p:blipFill>
        <p:spPr>
          <a:xfrm>
            <a:off x="8005100" y="96747"/>
            <a:ext cx="989076" cy="194150"/>
          </a:xfrm>
          <a:prstGeom prst="rect">
            <a:avLst/>
          </a:prstGeom>
          <a:noFill/>
          <a:ln>
            <a:noFill/>
          </a:ln>
        </p:spPr>
      </p:pic>
      <p:pic>
        <p:nvPicPr>
          <p:cNvPr id="117" name="Google Shape;117;p20"/>
          <p:cNvPicPr preferRelativeResize="0"/>
          <p:nvPr/>
        </p:nvPicPr>
        <p:blipFill>
          <a:blip r:embed="rId5">
            <a:alphaModFix/>
          </a:blip>
          <a:stretch>
            <a:fillRect/>
          </a:stretch>
        </p:blipFill>
        <p:spPr>
          <a:xfrm>
            <a:off x="733350" y="395525"/>
            <a:ext cx="7839175" cy="4278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2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23" name="Google Shape;123;p21"/>
          <p:cNvSpPr txBox="1"/>
          <p:nvPr/>
        </p:nvSpPr>
        <p:spPr>
          <a:xfrm>
            <a:off x="745975" y="395525"/>
            <a:ext cx="7782300" cy="537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lang="en-GB" sz="3300">
                <a:solidFill>
                  <a:srgbClr val="C4A542"/>
                </a:solidFill>
                <a:latin typeface="Montserrat"/>
                <a:ea typeface="Montserrat"/>
                <a:cs typeface="Montserrat"/>
                <a:sym typeface="Montserrat"/>
              </a:rPr>
              <a:t>Classification Trees</a:t>
            </a:r>
            <a:endParaRPr b="0" i="0" sz="3300" u="none" cap="none" strike="noStrike">
              <a:solidFill>
                <a:srgbClr val="C4A542"/>
              </a:solidFill>
              <a:latin typeface="Montserrat"/>
              <a:ea typeface="Montserrat"/>
              <a:cs typeface="Montserrat"/>
              <a:sym typeface="Montserrat"/>
            </a:endParaRPr>
          </a:p>
        </p:txBody>
      </p:sp>
      <p:sp>
        <p:nvSpPr>
          <p:cNvPr id="124" name="Google Shape;124;p21"/>
          <p:cNvSpPr txBox="1"/>
          <p:nvPr/>
        </p:nvSpPr>
        <p:spPr>
          <a:xfrm>
            <a:off x="834475" y="1037150"/>
            <a:ext cx="7693800" cy="354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1600">
              <a:solidFill>
                <a:schemeClr val="dk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dk1"/>
              </a:buClr>
              <a:buSzPts val="1600"/>
              <a:buFont typeface="Montserrat"/>
              <a:buChar char="★"/>
            </a:pPr>
            <a:r>
              <a:rPr b="1" lang="en-GB" sz="1600">
                <a:solidFill>
                  <a:schemeClr val="dk1"/>
                </a:solidFill>
                <a:latin typeface="Montserrat"/>
                <a:ea typeface="Montserrat"/>
                <a:cs typeface="Montserrat"/>
                <a:sym typeface="Montserrat"/>
              </a:rPr>
              <a:t>This particular tree also shows at each node what the probability of survival is. Without any prior knowledge, a passenger’s chance of survival was 41%. But if we know that an instance is male, survival is a lot less likely. This tree shows that the lowest chance of survival was for adult males.</a:t>
            </a:r>
            <a:endParaRPr b="1" sz="16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1600">
              <a:solidFill>
                <a:schemeClr val="dk1"/>
              </a:solidFill>
              <a:latin typeface="Montserrat"/>
              <a:ea typeface="Montserrat"/>
              <a:cs typeface="Montserrat"/>
              <a:sym typeface="Montserrat"/>
            </a:endParaRPr>
          </a:p>
        </p:txBody>
      </p:sp>
      <p:pic>
        <p:nvPicPr>
          <p:cNvPr id="125" name="Google Shape;125;p21"/>
          <p:cNvPicPr preferRelativeResize="0"/>
          <p:nvPr/>
        </p:nvPicPr>
        <p:blipFill rotWithShape="1">
          <a:blip r:embed="rId4">
            <a:alphaModFix/>
          </a:blip>
          <a:srcRect b="0" l="0" r="0" t="0"/>
          <a:stretch/>
        </p:blipFill>
        <p:spPr>
          <a:xfrm>
            <a:off x="8005100" y="96747"/>
            <a:ext cx="989076" cy="194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31" name="Google Shape;131;p22"/>
          <p:cNvSpPr txBox="1"/>
          <p:nvPr/>
        </p:nvSpPr>
        <p:spPr>
          <a:xfrm>
            <a:off x="745975" y="395525"/>
            <a:ext cx="7782300" cy="537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lang="en-GB" sz="3300">
                <a:solidFill>
                  <a:srgbClr val="C4A542"/>
                </a:solidFill>
                <a:latin typeface="Montserrat"/>
                <a:ea typeface="Montserrat"/>
                <a:cs typeface="Montserrat"/>
                <a:sym typeface="Montserrat"/>
              </a:rPr>
              <a:t>Regression Trees</a:t>
            </a:r>
            <a:endParaRPr b="0" i="0" sz="3300" u="none" cap="none" strike="noStrike">
              <a:solidFill>
                <a:srgbClr val="C4A542"/>
              </a:solidFill>
              <a:latin typeface="Montserrat"/>
              <a:ea typeface="Montserrat"/>
              <a:cs typeface="Montserrat"/>
              <a:sym typeface="Montserrat"/>
            </a:endParaRPr>
          </a:p>
        </p:txBody>
      </p:sp>
      <p:sp>
        <p:nvSpPr>
          <p:cNvPr id="132" name="Google Shape;132;p22"/>
          <p:cNvSpPr txBox="1"/>
          <p:nvPr/>
        </p:nvSpPr>
        <p:spPr>
          <a:xfrm>
            <a:off x="834475" y="1037150"/>
            <a:ext cx="7693800" cy="354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dk1"/>
              </a:buClr>
              <a:buSzPts val="1500"/>
              <a:buFont typeface="Montserrat"/>
              <a:buChar char="★"/>
            </a:pPr>
            <a:r>
              <a:rPr b="1" lang="en-GB" sz="1500">
                <a:solidFill>
                  <a:schemeClr val="dk1"/>
                </a:solidFill>
                <a:latin typeface="Montserrat"/>
                <a:ea typeface="Montserrat"/>
                <a:cs typeface="Montserrat"/>
                <a:sym typeface="Montserrat"/>
              </a:rPr>
              <a:t>Decision trees can also be used for problems with a numerical dependent variable. A regression decision tree divides input features into regions and assigns categories to those regions. </a:t>
            </a:r>
            <a:endParaRPr b="1" sz="15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500">
              <a:solidFill>
                <a:schemeClr val="dk1"/>
              </a:solidFill>
              <a:latin typeface="Montserrat"/>
              <a:ea typeface="Montserrat"/>
              <a:cs typeface="Montserrat"/>
              <a:sym typeface="Montserrat"/>
            </a:endParaRPr>
          </a:p>
          <a:p>
            <a:pPr indent="-323850" lvl="0" marL="457200" rtl="0" algn="l">
              <a:lnSpc>
                <a:spcPct val="115000"/>
              </a:lnSpc>
              <a:spcBef>
                <a:spcPts val="0"/>
              </a:spcBef>
              <a:spcAft>
                <a:spcPts val="0"/>
              </a:spcAft>
              <a:buClr>
                <a:schemeClr val="dk1"/>
              </a:buClr>
              <a:buSzPts val="1500"/>
              <a:buFont typeface="Montserrat"/>
              <a:buChar char="★"/>
            </a:pPr>
            <a:r>
              <a:rPr b="1" lang="en-GB" sz="1500">
                <a:solidFill>
                  <a:schemeClr val="dk1"/>
                </a:solidFill>
                <a:latin typeface="Montserrat"/>
                <a:ea typeface="Montserrat"/>
                <a:cs typeface="Montserrat"/>
                <a:sym typeface="Montserrat"/>
              </a:rPr>
              <a:t>The regions and their labels are based on what best fits the data. Again, best fit here means the set of regions that minimises the distance between the predictions of the model and the observed values. </a:t>
            </a:r>
            <a:endParaRPr b="1" sz="15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b="1" sz="1500">
              <a:solidFill>
                <a:schemeClr val="dk1"/>
              </a:solidFill>
              <a:latin typeface="Montserrat"/>
              <a:ea typeface="Montserrat"/>
              <a:cs typeface="Montserrat"/>
              <a:sym typeface="Montserrat"/>
            </a:endParaRPr>
          </a:p>
          <a:p>
            <a:pPr indent="-323850" lvl="0" marL="457200" rtl="0" algn="l">
              <a:lnSpc>
                <a:spcPct val="115000"/>
              </a:lnSpc>
              <a:spcBef>
                <a:spcPts val="0"/>
              </a:spcBef>
              <a:spcAft>
                <a:spcPts val="0"/>
              </a:spcAft>
              <a:buClr>
                <a:schemeClr val="dk1"/>
              </a:buClr>
              <a:buSzPts val="1500"/>
              <a:buFont typeface="Montserrat"/>
              <a:buChar char="★"/>
            </a:pPr>
            <a:r>
              <a:rPr b="1" lang="en-GB" sz="1500">
                <a:solidFill>
                  <a:schemeClr val="dk1"/>
                </a:solidFill>
                <a:latin typeface="Montserrat"/>
                <a:ea typeface="Montserrat"/>
                <a:cs typeface="Montserrat"/>
                <a:sym typeface="Montserrat"/>
              </a:rPr>
              <a:t>So while a linear regression approach to our advertising problem in the previous tasks gave different predictions for each unique value of x, a regression tree gives different predictions for regions of x.</a:t>
            </a:r>
            <a:endParaRPr b="1" sz="15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1500">
              <a:solidFill>
                <a:schemeClr val="dk1"/>
              </a:solidFill>
              <a:latin typeface="Montserrat"/>
              <a:ea typeface="Montserrat"/>
              <a:cs typeface="Montserrat"/>
              <a:sym typeface="Montserrat"/>
            </a:endParaRPr>
          </a:p>
        </p:txBody>
      </p:sp>
      <p:pic>
        <p:nvPicPr>
          <p:cNvPr id="133" name="Google Shape;133;p22"/>
          <p:cNvPicPr preferRelativeResize="0"/>
          <p:nvPr/>
        </p:nvPicPr>
        <p:blipFill rotWithShape="1">
          <a:blip r:embed="rId4">
            <a:alphaModFix/>
          </a:blip>
          <a:srcRect b="0" l="0" r="0" t="0"/>
          <a:stretch/>
        </p:blipFill>
        <p:spPr>
          <a:xfrm>
            <a:off x="8005100" y="96747"/>
            <a:ext cx="989076" cy="194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